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autoCompressPictures="0">
  <p:sldMasterIdLst>
    <p:sldMasterId id="2147483690" r:id="rId1"/>
    <p:sldMasterId id="2147483709" r:id="rId2"/>
  </p:sldMasterIdLst>
  <p:notesMasterIdLst>
    <p:notesMasterId r:id="rId34"/>
  </p:notesMasterIdLst>
  <p:sldIdLst>
    <p:sldId id="256" r:id="rId3"/>
    <p:sldId id="337" r:id="rId4"/>
    <p:sldId id="264" r:id="rId5"/>
    <p:sldId id="304" r:id="rId6"/>
    <p:sldId id="294" r:id="rId7"/>
    <p:sldId id="295" r:id="rId8"/>
    <p:sldId id="317" r:id="rId9"/>
    <p:sldId id="297" r:id="rId10"/>
    <p:sldId id="338" r:id="rId11"/>
    <p:sldId id="318" r:id="rId12"/>
    <p:sldId id="325" r:id="rId13"/>
    <p:sldId id="319" r:id="rId14"/>
    <p:sldId id="326" r:id="rId15"/>
    <p:sldId id="327" r:id="rId16"/>
    <p:sldId id="330" r:id="rId17"/>
    <p:sldId id="328" r:id="rId18"/>
    <p:sldId id="334" r:id="rId19"/>
    <p:sldId id="329" r:id="rId20"/>
    <p:sldId id="331" r:id="rId21"/>
    <p:sldId id="332" r:id="rId22"/>
    <p:sldId id="333" r:id="rId23"/>
    <p:sldId id="335" r:id="rId24"/>
    <p:sldId id="336" r:id="rId25"/>
    <p:sldId id="277" r:id="rId26"/>
    <p:sldId id="298" r:id="rId27"/>
    <p:sldId id="300" r:id="rId28"/>
    <p:sldId id="271" r:id="rId29"/>
    <p:sldId id="302" r:id="rId30"/>
    <p:sldId id="312" r:id="rId31"/>
    <p:sldId id="303" r:id="rId32"/>
    <p:sldId id="27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907" autoAdjust="0"/>
    <p:restoredTop sz="85750" autoAdjust="0"/>
  </p:normalViewPr>
  <p:slideViewPr>
    <p:cSldViewPr snapToGrid="0">
      <p:cViewPr varScale="1">
        <p:scale>
          <a:sx n="139" d="100"/>
          <a:sy n="139" d="100"/>
        </p:scale>
        <p:origin x="1062" y="1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850A-F51B-4FB3-ABBC-4019118FDF4D}" type="datetimeFigureOut">
              <a:rPr lang="en-US" smtClean="0"/>
              <a:t>15-Nov-21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8BCDA-4E09-457B-95D7-6F545FC29F04}" type="slidenum">
              <a:rPr lang="en-US" smtClean="0"/>
              <a:t>‹#›</a:t>
            </a:fld>
            <a:endParaRPr lang="en-US"/>
          </a:p>
        </p:txBody>
      </p:sp>
    </p:spTree>
    <p:extLst>
      <p:ext uri="{BB962C8B-B14F-4D97-AF65-F5344CB8AC3E}">
        <p14:creationId xmlns:p14="http://schemas.microsoft.com/office/powerpoint/2010/main" val="3661456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3</a:t>
            </a:fld>
            <a:endParaRPr lang="en-US"/>
          </a:p>
        </p:txBody>
      </p:sp>
    </p:spTree>
    <p:extLst>
      <p:ext uri="{BB962C8B-B14F-4D97-AF65-F5344CB8AC3E}">
        <p14:creationId xmlns:p14="http://schemas.microsoft.com/office/powerpoint/2010/main" val="94490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26</a:t>
            </a:fld>
            <a:endParaRPr lang="en-US"/>
          </a:p>
        </p:txBody>
      </p:sp>
    </p:spTree>
    <p:extLst>
      <p:ext uri="{BB962C8B-B14F-4D97-AF65-F5344CB8AC3E}">
        <p14:creationId xmlns:p14="http://schemas.microsoft.com/office/powerpoint/2010/main" val="2340704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27</a:t>
            </a:fld>
            <a:endParaRPr lang="en-US"/>
          </a:p>
        </p:txBody>
      </p:sp>
    </p:spTree>
    <p:extLst>
      <p:ext uri="{BB962C8B-B14F-4D97-AF65-F5344CB8AC3E}">
        <p14:creationId xmlns:p14="http://schemas.microsoft.com/office/powerpoint/2010/main" val="887023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28</a:t>
            </a:fld>
            <a:endParaRPr lang="en-US"/>
          </a:p>
        </p:txBody>
      </p:sp>
    </p:spTree>
    <p:extLst>
      <p:ext uri="{BB962C8B-B14F-4D97-AF65-F5344CB8AC3E}">
        <p14:creationId xmlns:p14="http://schemas.microsoft.com/office/powerpoint/2010/main" val="2871030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29</a:t>
            </a:fld>
            <a:endParaRPr lang="en-US"/>
          </a:p>
        </p:txBody>
      </p:sp>
    </p:spTree>
    <p:extLst>
      <p:ext uri="{BB962C8B-B14F-4D97-AF65-F5344CB8AC3E}">
        <p14:creationId xmlns:p14="http://schemas.microsoft.com/office/powerpoint/2010/main" val="2673802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30</a:t>
            </a:fld>
            <a:endParaRPr lang="en-US"/>
          </a:p>
        </p:txBody>
      </p:sp>
    </p:spTree>
    <p:extLst>
      <p:ext uri="{BB962C8B-B14F-4D97-AF65-F5344CB8AC3E}">
        <p14:creationId xmlns:p14="http://schemas.microsoft.com/office/powerpoint/2010/main" val="959675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4</a:t>
            </a:fld>
            <a:endParaRPr lang="en-US"/>
          </a:p>
        </p:txBody>
      </p:sp>
    </p:spTree>
    <p:extLst>
      <p:ext uri="{BB962C8B-B14F-4D97-AF65-F5344CB8AC3E}">
        <p14:creationId xmlns:p14="http://schemas.microsoft.com/office/powerpoint/2010/main" val="299710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5</a:t>
            </a:fld>
            <a:endParaRPr lang="en-US"/>
          </a:p>
        </p:txBody>
      </p:sp>
    </p:spTree>
    <p:extLst>
      <p:ext uri="{BB962C8B-B14F-4D97-AF65-F5344CB8AC3E}">
        <p14:creationId xmlns:p14="http://schemas.microsoft.com/office/powerpoint/2010/main" val="344734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6</a:t>
            </a:fld>
            <a:endParaRPr lang="en-US"/>
          </a:p>
        </p:txBody>
      </p:sp>
    </p:spTree>
    <p:extLst>
      <p:ext uri="{BB962C8B-B14F-4D97-AF65-F5344CB8AC3E}">
        <p14:creationId xmlns:p14="http://schemas.microsoft.com/office/powerpoint/2010/main" val="97812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7</a:t>
            </a:fld>
            <a:endParaRPr lang="en-US"/>
          </a:p>
        </p:txBody>
      </p:sp>
    </p:spTree>
    <p:extLst>
      <p:ext uri="{BB962C8B-B14F-4D97-AF65-F5344CB8AC3E}">
        <p14:creationId xmlns:p14="http://schemas.microsoft.com/office/powerpoint/2010/main" val="3616651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8</a:t>
            </a:fld>
            <a:endParaRPr lang="en-US"/>
          </a:p>
        </p:txBody>
      </p:sp>
    </p:spTree>
    <p:extLst>
      <p:ext uri="{BB962C8B-B14F-4D97-AF65-F5344CB8AC3E}">
        <p14:creationId xmlns:p14="http://schemas.microsoft.com/office/powerpoint/2010/main" val="193672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10</a:t>
            </a:fld>
            <a:endParaRPr lang="en-US"/>
          </a:p>
        </p:txBody>
      </p:sp>
    </p:spTree>
    <p:extLst>
      <p:ext uri="{BB962C8B-B14F-4D97-AF65-F5344CB8AC3E}">
        <p14:creationId xmlns:p14="http://schemas.microsoft.com/office/powerpoint/2010/main" val="3440155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0A8BCDA-4E09-457B-95D7-6F545FC29F04}" type="slidenum">
              <a:rPr lang="en-US" smtClean="0"/>
              <a:t>24</a:t>
            </a:fld>
            <a:endParaRPr lang="en-US"/>
          </a:p>
        </p:txBody>
      </p:sp>
    </p:spTree>
    <p:extLst>
      <p:ext uri="{BB962C8B-B14F-4D97-AF65-F5344CB8AC3E}">
        <p14:creationId xmlns:p14="http://schemas.microsoft.com/office/powerpoint/2010/main" val="4266985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BCDA-4E09-457B-95D7-6F545FC29F04}" type="slidenum">
              <a:rPr lang="en-US" smtClean="0"/>
              <a:t>25</a:t>
            </a:fld>
            <a:endParaRPr lang="en-US"/>
          </a:p>
        </p:txBody>
      </p:sp>
    </p:spTree>
    <p:extLst>
      <p:ext uri="{BB962C8B-B14F-4D97-AF65-F5344CB8AC3E}">
        <p14:creationId xmlns:p14="http://schemas.microsoft.com/office/powerpoint/2010/main" val="3933716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15-Nov-21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1017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49964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80582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497150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132709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6168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39435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2215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6023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33719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15-Nov-21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63625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52375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08159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14945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86094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15-Nov-21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541558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405017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5506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2029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59395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93252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12743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173195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8757986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705749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79806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655927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46676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78234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630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15-Nov-21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13020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791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7819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592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915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2.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AD347D-5ACD-4C99-B74B-A9C85AD731AF}" type="datetimeFigureOut">
              <a:rPr lang="en-US" smtClean="0"/>
              <a:t>15-Nov-21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45724275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AD347D-5ACD-4C99-B74B-A9C85AD731AF}" type="datetimeFigureOut">
              <a:rPr lang="en-US" smtClean="0"/>
              <a:t>15-Nov-21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815976980"/>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Presentation_icon_BLACK-01.pn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google/quiche"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442D-DEBD-4019-8A73-AF32F9B7F0B7}"/>
              </a:ext>
            </a:extLst>
          </p:cNvPr>
          <p:cNvSpPr>
            <a:spLocks noGrp="1"/>
          </p:cNvSpPr>
          <p:nvPr>
            <p:ph type="ctrTitle"/>
          </p:nvPr>
        </p:nvSpPr>
        <p:spPr>
          <a:xfrm>
            <a:off x="5486400" y="1340988"/>
            <a:ext cx="6102823" cy="1307782"/>
          </a:xfrm>
          <a:effectLst>
            <a:outerShdw blurRad="50800" dist="38100" dir="2700000" algn="tl" rotWithShape="0">
              <a:prstClr val="black">
                <a:alpha val="40000"/>
              </a:prstClr>
            </a:outerShdw>
          </a:effectLst>
        </p:spPr>
        <p:txBody>
          <a:bodyPr/>
          <a:lstStyle/>
          <a:p>
            <a:pPr algn="r" rtl="1"/>
            <a:r>
              <a:rPr lang="he-IL" dirty="0"/>
              <a:t>הצגת פרוייקט</a:t>
            </a:r>
            <a:endParaRPr lang="en-US" dirty="0"/>
          </a:p>
        </p:txBody>
      </p:sp>
      <p:pic>
        <p:nvPicPr>
          <p:cNvPr id="4" name="Picture 3">
            <a:extLst>
              <a:ext uri="{FF2B5EF4-FFF2-40B4-BE49-F238E27FC236}">
                <a16:creationId xmlns:a16="http://schemas.microsoft.com/office/drawing/2014/main" id="{51B47BAF-963C-4F11-9D21-DA1188F34201}"/>
              </a:ext>
            </a:extLst>
          </p:cNvPr>
          <p:cNvPicPr/>
          <p:nvPr/>
        </p:nvPicPr>
        <p:blipFill>
          <a:blip r:embed="rId2">
            <a:extLst>
              <a:ext uri="{28A0092B-C50C-407E-A947-70E740481C1C}">
                <a14:useLocalDpi xmlns:a14="http://schemas.microsoft.com/office/drawing/2010/main" val="0"/>
              </a:ext>
            </a:extLst>
          </a:blip>
          <a:stretch>
            <a:fillRect/>
          </a:stretch>
        </p:blipFill>
        <p:spPr>
          <a:xfrm>
            <a:off x="0" y="-5286"/>
            <a:ext cx="12192000" cy="1224486"/>
          </a:xfrm>
          <a:prstGeom prst="rect">
            <a:avLst/>
          </a:prstGeom>
        </p:spPr>
      </p:pic>
      <p:pic>
        <p:nvPicPr>
          <p:cNvPr id="5" name="Picture 4">
            <a:extLst>
              <a:ext uri="{FF2B5EF4-FFF2-40B4-BE49-F238E27FC236}">
                <a16:creationId xmlns:a16="http://schemas.microsoft.com/office/drawing/2014/main" id="{03332FCC-5BA4-4A63-BF99-331907112980}"/>
              </a:ext>
            </a:extLst>
          </p:cNvPr>
          <p:cNvPicPr>
            <a:picLocks noChangeAspect="1"/>
          </p:cNvPicPr>
          <p:nvPr/>
        </p:nvPicPr>
        <p:blipFill>
          <a:blip r:embed="rId3"/>
          <a:stretch>
            <a:fillRect/>
          </a:stretch>
        </p:blipFill>
        <p:spPr>
          <a:xfrm>
            <a:off x="2480758" y="2730923"/>
            <a:ext cx="7230484" cy="2600688"/>
          </a:xfrm>
          <a:prstGeom prst="rect">
            <a:avLst/>
          </a:prstGeom>
        </p:spPr>
      </p:pic>
    </p:spTree>
    <p:extLst>
      <p:ext uri="{BB962C8B-B14F-4D97-AF65-F5344CB8AC3E}">
        <p14:creationId xmlns:p14="http://schemas.microsoft.com/office/powerpoint/2010/main" val="47000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הסבר – </a:t>
            </a:r>
            <a:r>
              <a:rPr lang="en-US" dirty="0"/>
              <a:t>python script</a:t>
            </a:r>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527138"/>
            <a:ext cx="9257373" cy="5016963"/>
          </a:xfrm>
        </p:spPr>
        <p:txBody>
          <a:bodyPr>
            <a:normAutofit/>
          </a:bodyPr>
          <a:lstStyle/>
          <a:p>
            <a:pPr algn="r" rtl="1"/>
            <a:r>
              <a:rPr lang="he-IL" sz="2000" dirty="0"/>
              <a:t>הגדרת אובייקט "חלון":</a:t>
            </a:r>
          </a:p>
          <a:p>
            <a:pPr lvl="1" algn="r" rtl="1"/>
            <a:r>
              <a:rPr lang="he-IL" sz="1600" dirty="0"/>
              <a:t>גודל של חלון – מספר קבוע המוגדר בתחילת הסקריפט.</a:t>
            </a:r>
          </a:p>
          <a:p>
            <a:pPr lvl="1" algn="r" rtl="1"/>
            <a:r>
              <a:rPr lang="he-IL" sz="1600" dirty="0"/>
              <a:t>זמן התחלה של החלון.</a:t>
            </a:r>
          </a:p>
          <a:p>
            <a:pPr lvl="1" algn="r" rtl="1"/>
            <a:r>
              <a:rPr lang="he-IL" sz="1600" dirty="0"/>
              <a:t>מונה למניית מספר הקשרים.</a:t>
            </a:r>
          </a:p>
          <a:p>
            <a:pPr lvl="1" algn="r" rtl="1"/>
            <a:r>
              <a:rPr lang="en-US" sz="1600" dirty="0" err="1"/>
              <a:t>HyperLogLog</a:t>
            </a:r>
            <a:r>
              <a:rPr lang="he-IL" sz="1600" dirty="0"/>
              <a:t> אישי לכל חלון.</a:t>
            </a:r>
          </a:p>
          <a:p>
            <a:pPr algn="r" rtl="1"/>
            <a:r>
              <a:rPr lang="he-IL" sz="2000" dirty="0"/>
              <a:t>אופן המימוש:</a:t>
            </a:r>
          </a:p>
          <a:p>
            <a:pPr lvl="1" algn="r" rtl="1"/>
            <a:r>
              <a:rPr lang="he-IL" sz="1600" dirty="0"/>
              <a:t>רשימת חלונות בעל גודל קבוע לפי גודל החלון מחולק לפי מרווח בין חלונות.</a:t>
            </a:r>
          </a:p>
          <a:p>
            <a:pPr lvl="1" algn="r" rtl="1"/>
            <a:r>
              <a:rPr lang="he-IL" sz="1600" dirty="0"/>
              <a:t>על כל חבילה שמגיעה אנחנו מסננים לפי פרוטוקול התעבורה שלה (</a:t>
            </a:r>
            <a:r>
              <a:rPr lang="en-US" sz="1600" dirty="0" err="1"/>
              <a:t>Quic</a:t>
            </a:r>
            <a:r>
              <a:rPr lang="he-IL" sz="1600" dirty="0"/>
              <a:t>), כשנגמר זמנם של החלונות ברשימה אנו מדפיסים מידע לגבי אותו חלון למסך ולקובץ טקסט, מאפסים את החלון ומוסיפים לכל </a:t>
            </a:r>
            <a:r>
              <a:rPr lang="en-US" sz="1600" dirty="0" err="1"/>
              <a:t>HyperLogLog</a:t>
            </a:r>
            <a:r>
              <a:rPr lang="he-IL" sz="1600" dirty="0"/>
              <a:t> של כל חלון את ה-</a:t>
            </a:r>
            <a:r>
              <a:rPr lang="en-US" sz="1600" dirty="0"/>
              <a:t>ID</a:t>
            </a:r>
            <a:r>
              <a:rPr lang="he-IL" sz="1600" dirty="0"/>
              <a:t> של החבילה שהגיעה.</a:t>
            </a:r>
          </a:p>
          <a:p>
            <a:pPr marL="457200" lvl="1" indent="0" algn="r" rtl="1">
              <a:buNone/>
            </a:pPr>
            <a:endParaRPr lang="he-IL" sz="1600" dirty="0"/>
          </a:p>
        </p:txBody>
      </p:sp>
    </p:spTree>
    <p:extLst>
      <p:ext uri="{BB962C8B-B14F-4D97-AF65-F5344CB8AC3E}">
        <p14:creationId xmlns:p14="http://schemas.microsoft.com/office/powerpoint/2010/main" val="352010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3">
                                            <p:txEl>
                                              <p:pRg st="2" end="2"/>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3">
                                            <p:txEl>
                                              <p:pRg st="3" end="3"/>
                                            </p:tx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p:cTn id="4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3" dur="500"/>
                                        <p:tgtEl>
                                          <p:spTgt spid="3">
                                            <p:txEl>
                                              <p:pRg st="5" end="5"/>
                                            </p:tx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 calcmode="lin" valueType="num">
                                      <p:cBhvr>
                                        <p:cTn id="46"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8" dur="500"/>
                                        <p:tgtEl>
                                          <p:spTgt spid="3">
                                            <p:txEl>
                                              <p:pRg st="6" end="6"/>
                                            </p:txEl>
                                          </p:spTgt>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p:cTn id="51"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u="sng" dirty="0" err="1"/>
              <a:t>Pyshark</a:t>
            </a:r>
            <a:r>
              <a:rPr lang="en-US" u="sng" dirty="0"/>
              <a:t> uses:</a:t>
            </a:r>
            <a:r>
              <a:rPr lang="en-US" sz="3200" dirty="0"/>
              <a:t> Wireshark Dissectors</a:t>
            </a:r>
            <a:endParaRPr lang="en-IL" sz="3200" dirty="0"/>
          </a:p>
        </p:txBody>
      </p:sp>
      <p:sp>
        <p:nvSpPr>
          <p:cNvPr id="6" name="Shape1">
            <a:extLst>
              <a:ext uri="{FF2B5EF4-FFF2-40B4-BE49-F238E27FC236}">
                <a16:creationId xmlns:a16="http://schemas.microsoft.com/office/drawing/2014/main" id="{042D81AF-6FA0-435F-8CE4-C79F50DB163C}"/>
              </a:ext>
            </a:extLst>
          </p:cNvPr>
          <p:cNvSpPr txBox="1"/>
          <p:nvPr/>
        </p:nvSpPr>
        <p:spPr>
          <a:xfrm>
            <a:off x="933855" y="4570131"/>
            <a:ext cx="10324290" cy="2223494"/>
          </a:xfrm>
          <a:prstGeom prst="rect">
            <a:avLst/>
          </a:prstGeom>
          <a:solidFill>
            <a:srgbClr val="729FCF"/>
          </a:solidFill>
          <a:ln>
            <a:noFill/>
          </a:ln>
        </p:spPr>
        <p:txBody>
          <a:bodyPr wrap="square" lIns="0" tIns="0" rIns="0" bIns="0">
            <a:spAutoFit/>
          </a:bodyPr>
          <a:lstStyle/>
          <a:p>
            <a:pPr hangingPunct="0">
              <a:lnSpc>
                <a:spcPct val="150000"/>
              </a:lnSpc>
            </a:pPr>
            <a:r>
              <a:rPr lang="en" sz="1400" kern="100" dirty="0">
                <a:solidFill>
                  <a:srgbClr val="C9211E"/>
                </a:solidFill>
                <a:effectLst/>
                <a:latin typeface="Liberation Serif"/>
                <a:ea typeface="Noto Serif CJK SC"/>
                <a:cs typeface="Lohit Devanagari"/>
              </a:rPr>
              <a:t>From the Wireshark forum:</a:t>
            </a:r>
            <a:endParaRPr lang="en-IL" sz="1400" kern="100" dirty="0">
              <a:effectLst/>
              <a:latin typeface="Liberation Serif"/>
              <a:ea typeface="Noto Serif CJK SC"/>
              <a:cs typeface="Lohit Devanagari"/>
            </a:endParaRPr>
          </a:p>
          <a:p>
            <a:pPr hangingPunct="0">
              <a:lnSpc>
                <a:spcPct val="150000"/>
              </a:lnSpc>
            </a:pPr>
            <a:r>
              <a:rPr lang="en" sz="1400" kern="100" dirty="0">
                <a:solidFill>
                  <a:schemeClr val="bg1"/>
                </a:solidFill>
                <a:effectLst/>
                <a:latin typeface="Liberation Serif"/>
                <a:ea typeface="Noto Serif CJK SC"/>
                <a:cs typeface="Lohit Devanagari"/>
              </a:rPr>
              <a:t>Wireshark dissectors are chained together, so the link layer info in the capture indicates which dissector to call first, e.g. Ethernet, the type field in the Ethernet header indicates IP so it calls the IP dissector, in the IP header the protocol field indicates UDP so it calls the UDP dissector, that dissector uses registered ports and\or heuristics to determine the protocol being carried and then calls the QUIC dissector.</a:t>
            </a:r>
            <a:endParaRPr lang="en-IL" sz="1400" kern="100" dirty="0">
              <a:solidFill>
                <a:schemeClr val="bg1"/>
              </a:solidFill>
              <a:effectLst/>
              <a:latin typeface="Liberation Serif"/>
              <a:ea typeface="Noto Serif CJK SC"/>
              <a:cs typeface="Lohit Devanagari"/>
            </a:endParaRPr>
          </a:p>
          <a:p>
            <a:pPr hangingPunct="0">
              <a:lnSpc>
                <a:spcPct val="150000"/>
              </a:lnSpc>
            </a:pPr>
            <a:r>
              <a:rPr lang="en" sz="1400" kern="100" dirty="0">
                <a:solidFill>
                  <a:schemeClr val="bg1"/>
                </a:solidFill>
                <a:effectLst/>
                <a:latin typeface="Liberation Serif"/>
                <a:ea typeface="Noto Serif CJK SC"/>
                <a:cs typeface="Lohit Devanagari"/>
              </a:rPr>
              <a:t> </a:t>
            </a:r>
            <a:endParaRPr lang="en-IL" sz="1400" kern="100" dirty="0">
              <a:solidFill>
                <a:schemeClr val="bg1"/>
              </a:solidFill>
              <a:effectLst/>
              <a:latin typeface="Liberation Serif"/>
              <a:ea typeface="Noto Serif CJK SC"/>
              <a:cs typeface="Lohit Devanagari"/>
            </a:endParaRPr>
          </a:p>
          <a:p>
            <a:pPr hangingPunct="0">
              <a:lnSpc>
                <a:spcPct val="150000"/>
              </a:lnSpc>
            </a:pPr>
            <a:r>
              <a:rPr lang="en" sz="1400" kern="100" dirty="0">
                <a:solidFill>
                  <a:schemeClr val="bg1"/>
                </a:solidFill>
                <a:effectLst/>
                <a:latin typeface="Liberation Serif"/>
                <a:ea typeface="Noto Serif CJK SC"/>
                <a:cs typeface="Lohit Devanagari"/>
              </a:rPr>
              <a:t>If any dissector does determine (via initial checks) that the data is for that protocol, then it usually sets the protocol column with its info. Each subsequent dissector overwrites whatever was previously in the column.</a:t>
            </a:r>
            <a:endParaRPr lang="en-IL" sz="1400" kern="100" dirty="0">
              <a:solidFill>
                <a:schemeClr val="bg1"/>
              </a:solidFill>
              <a:effectLst/>
              <a:latin typeface="Liberation Serif"/>
              <a:ea typeface="Noto Serif CJK SC"/>
              <a:cs typeface="Lohit Devanagari"/>
            </a:endParaRPr>
          </a:p>
        </p:txBody>
      </p:sp>
      <p:sp>
        <p:nvSpPr>
          <p:cNvPr id="2" name="TextBox 1">
            <a:extLst>
              <a:ext uri="{FF2B5EF4-FFF2-40B4-BE49-F238E27FC236}">
                <a16:creationId xmlns:a16="http://schemas.microsoft.com/office/drawing/2014/main" id="{B4D781F6-B520-40CA-A5D7-EDD3222198C6}"/>
              </a:ext>
            </a:extLst>
          </p:cNvPr>
          <p:cNvSpPr txBox="1"/>
          <p:nvPr/>
        </p:nvSpPr>
        <p:spPr>
          <a:xfrm>
            <a:off x="933855" y="983603"/>
            <a:ext cx="10324290" cy="32744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Dissector – used for parsing and interpreting the packet’s headers</a:t>
            </a:r>
          </a:p>
          <a:p>
            <a:pPr marL="285750" indent="-285750">
              <a:lnSpc>
                <a:spcPct val="150000"/>
              </a:lnSpc>
              <a:buFont typeface="Arial" panose="020B0604020202020204" pitchFamily="34" charset="0"/>
              <a:buChar char="•"/>
            </a:pPr>
            <a:r>
              <a:rPr lang="en-US" sz="2000" dirty="0"/>
              <a:t>Dissectors are chained together, according to the different layers, starting with the link layer, and further on by the relevant fields (type, protocol, etc.)</a:t>
            </a:r>
          </a:p>
          <a:p>
            <a:pPr marL="742950" lvl="1" indent="-285750">
              <a:lnSpc>
                <a:spcPct val="150000"/>
              </a:lnSpc>
              <a:buFont typeface="Arial" panose="020B0604020202020204" pitchFamily="34" charset="0"/>
              <a:buChar char="•"/>
            </a:pPr>
            <a:r>
              <a:rPr lang="en-US" sz="2000" dirty="0"/>
              <a:t>i.e. Ethernet dissector , UDP dissector, QUIC dissector</a:t>
            </a:r>
          </a:p>
          <a:p>
            <a:pPr marL="285750" indent="-285750">
              <a:lnSpc>
                <a:spcPct val="150000"/>
              </a:lnSpc>
              <a:buFont typeface="Arial" panose="020B0604020202020204" pitchFamily="34" charset="0"/>
              <a:buChar char="•"/>
            </a:pPr>
            <a:r>
              <a:rPr lang="en-US" sz="2000" dirty="0"/>
              <a:t>The UDP dissector uses registered ports and/or heuristics to determine the protocol being carried.</a:t>
            </a:r>
          </a:p>
          <a:p>
            <a:pPr marL="285750" indent="-285750">
              <a:lnSpc>
                <a:spcPct val="150000"/>
              </a:lnSpc>
              <a:buFont typeface="Arial" panose="020B0604020202020204" pitchFamily="34" charset="0"/>
              <a:buChar char="•"/>
            </a:pPr>
            <a:r>
              <a:rPr lang="en-US" sz="2000" dirty="0"/>
              <a:t>Since the port may change in QUIC, we are interested in the heuristics used to determine the protocol as QUIC</a:t>
            </a:r>
            <a:endParaRPr lang="en-IL" sz="2000" dirty="0"/>
          </a:p>
        </p:txBody>
      </p:sp>
    </p:spTree>
    <p:extLst>
      <p:ext uri="{BB962C8B-B14F-4D97-AF65-F5344CB8AC3E}">
        <p14:creationId xmlns:p14="http://schemas.microsoft.com/office/powerpoint/2010/main" val="357480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QUIC packet captured</a:t>
            </a:r>
            <a:endParaRPr lang="en-IL" sz="3200" dirty="0"/>
          </a:p>
        </p:txBody>
      </p:sp>
      <p:pic>
        <p:nvPicPr>
          <p:cNvPr id="5" name="Image1">
            <a:extLst>
              <a:ext uri="{FF2B5EF4-FFF2-40B4-BE49-F238E27FC236}">
                <a16:creationId xmlns:a16="http://schemas.microsoft.com/office/drawing/2014/main" id="{E3AEF41D-1269-4111-B3A7-9FCD7D9ADECB}"/>
              </a:ext>
            </a:extLst>
          </p:cNvPr>
          <p:cNvPicPr>
            <a:picLocks noChangeAspect="1"/>
          </p:cNvPicPr>
          <p:nvPr/>
        </p:nvPicPr>
        <p:blipFill>
          <a:blip r:embed="rId2"/>
          <a:stretch>
            <a:fillRect/>
          </a:stretch>
        </p:blipFill>
        <p:spPr bwMode="auto">
          <a:xfrm>
            <a:off x="1782235" y="1017966"/>
            <a:ext cx="8627529" cy="5645759"/>
          </a:xfrm>
          <a:prstGeom prst="rect">
            <a:avLst/>
          </a:prstGeom>
        </p:spPr>
      </p:pic>
      <p:sp>
        <p:nvSpPr>
          <p:cNvPr id="6" name="Rectangle 5">
            <a:extLst>
              <a:ext uri="{FF2B5EF4-FFF2-40B4-BE49-F238E27FC236}">
                <a16:creationId xmlns:a16="http://schemas.microsoft.com/office/drawing/2014/main" id="{9401E1D8-CC9D-46E8-BF2D-524FD874D11F}"/>
              </a:ext>
            </a:extLst>
          </p:cNvPr>
          <p:cNvSpPr/>
          <p:nvPr/>
        </p:nvSpPr>
        <p:spPr>
          <a:xfrm>
            <a:off x="5321029" y="5963055"/>
            <a:ext cx="914401" cy="13618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7" name="Rectangle 6">
            <a:extLst>
              <a:ext uri="{FF2B5EF4-FFF2-40B4-BE49-F238E27FC236}">
                <a16:creationId xmlns:a16="http://schemas.microsoft.com/office/drawing/2014/main" id="{44A0F6A1-8179-4737-A715-55CDAD69B620}"/>
              </a:ext>
            </a:extLst>
          </p:cNvPr>
          <p:cNvSpPr/>
          <p:nvPr/>
        </p:nvSpPr>
        <p:spPr>
          <a:xfrm>
            <a:off x="2354095" y="6115455"/>
            <a:ext cx="3450074" cy="13618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3464071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QUIC Packet Header</a:t>
            </a:r>
            <a:endParaRPr lang="en-IL" sz="3200" dirty="0"/>
          </a:p>
        </p:txBody>
      </p:sp>
      <p:pic>
        <p:nvPicPr>
          <p:cNvPr id="3" name="Image2">
            <a:extLst>
              <a:ext uri="{FF2B5EF4-FFF2-40B4-BE49-F238E27FC236}">
                <a16:creationId xmlns:a16="http://schemas.microsoft.com/office/drawing/2014/main" id="{FA18F47B-852A-4C83-9959-470E48CC3806}"/>
              </a:ext>
            </a:extLst>
          </p:cNvPr>
          <p:cNvPicPr>
            <a:picLocks noChangeAspect="1"/>
          </p:cNvPicPr>
          <p:nvPr/>
        </p:nvPicPr>
        <p:blipFill>
          <a:blip r:embed="rId2"/>
          <a:stretch>
            <a:fillRect/>
          </a:stretch>
        </p:blipFill>
        <p:spPr bwMode="auto">
          <a:xfrm>
            <a:off x="1674171" y="1152829"/>
            <a:ext cx="4972050" cy="466725"/>
          </a:xfrm>
          <a:prstGeom prst="rect">
            <a:avLst/>
          </a:prstGeom>
        </p:spPr>
      </p:pic>
      <p:sp>
        <p:nvSpPr>
          <p:cNvPr id="2" name="TextBox 1">
            <a:extLst>
              <a:ext uri="{FF2B5EF4-FFF2-40B4-BE49-F238E27FC236}">
                <a16:creationId xmlns:a16="http://schemas.microsoft.com/office/drawing/2014/main" id="{63CDD4E0-7996-4294-AAE5-C9A6E62D2DD2}"/>
              </a:ext>
            </a:extLst>
          </p:cNvPr>
          <p:cNvSpPr txBox="1"/>
          <p:nvPr/>
        </p:nvSpPr>
        <p:spPr>
          <a:xfrm>
            <a:off x="1674171" y="1619554"/>
            <a:ext cx="7537923" cy="504433"/>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dirty="0"/>
              <a:t>Notice we had captured an initial packet:</a:t>
            </a:r>
            <a:endParaRPr lang="en-IL" dirty="0"/>
          </a:p>
        </p:txBody>
      </p:sp>
      <p:pic>
        <p:nvPicPr>
          <p:cNvPr id="8" name="Image3">
            <a:extLst>
              <a:ext uri="{FF2B5EF4-FFF2-40B4-BE49-F238E27FC236}">
                <a16:creationId xmlns:a16="http://schemas.microsoft.com/office/drawing/2014/main" id="{BCC1F817-0864-4760-8F34-5685F8A4E1E9}"/>
              </a:ext>
            </a:extLst>
          </p:cNvPr>
          <p:cNvPicPr>
            <a:picLocks noChangeAspect="1"/>
          </p:cNvPicPr>
          <p:nvPr/>
        </p:nvPicPr>
        <p:blipFill>
          <a:blip r:embed="rId3"/>
          <a:stretch>
            <a:fillRect/>
          </a:stretch>
        </p:blipFill>
        <p:spPr bwMode="auto">
          <a:xfrm>
            <a:off x="1618142" y="2123987"/>
            <a:ext cx="9329789" cy="1092896"/>
          </a:xfrm>
          <a:prstGeom prst="rect">
            <a:avLst/>
          </a:prstGeom>
        </p:spPr>
      </p:pic>
      <p:sp>
        <p:nvSpPr>
          <p:cNvPr id="9" name="Rectangle 8">
            <a:extLst>
              <a:ext uri="{FF2B5EF4-FFF2-40B4-BE49-F238E27FC236}">
                <a16:creationId xmlns:a16="http://schemas.microsoft.com/office/drawing/2014/main" id="{AD3588DC-74EF-4EAC-9810-FFB47C3733AE}"/>
              </a:ext>
            </a:extLst>
          </p:cNvPr>
          <p:cNvSpPr/>
          <p:nvPr/>
        </p:nvSpPr>
        <p:spPr>
          <a:xfrm>
            <a:off x="8560341" y="2628420"/>
            <a:ext cx="758758" cy="23851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10" name="Image11">
            <a:extLst>
              <a:ext uri="{FF2B5EF4-FFF2-40B4-BE49-F238E27FC236}">
                <a16:creationId xmlns:a16="http://schemas.microsoft.com/office/drawing/2014/main" id="{0B1996B9-A9AB-4973-B762-90D17923095D}"/>
              </a:ext>
            </a:extLst>
          </p:cNvPr>
          <p:cNvPicPr>
            <a:picLocks noChangeAspect="1"/>
          </p:cNvPicPr>
          <p:nvPr/>
        </p:nvPicPr>
        <p:blipFill>
          <a:blip r:embed="rId4"/>
          <a:stretch>
            <a:fillRect/>
          </a:stretch>
        </p:blipFill>
        <p:spPr bwMode="auto">
          <a:xfrm>
            <a:off x="7727553" y="3378686"/>
            <a:ext cx="2969081" cy="2171158"/>
          </a:xfrm>
          <a:prstGeom prst="rect">
            <a:avLst/>
          </a:prstGeom>
        </p:spPr>
      </p:pic>
      <p:pic>
        <p:nvPicPr>
          <p:cNvPr id="11" name="Picture 10">
            <a:extLst>
              <a:ext uri="{FF2B5EF4-FFF2-40B4-BE49-F238E27FC236}">
                <a16:creationId xmlns:a16="http://schemas.microsoft.com/office/drawing/2014/main" id="{2E085944-885A-466A-9FB1-30299D13EAD8}"/>
              </a:ext>
            </a:extLst>
          </p:cNvPr>
          <p:cNvPicPr>
            <a:picLocks noChangeAspect="1"/>
          </p:cNvPicPr>
          <p:nvPr/>
        </p:nvPicPr>
        <p:blipFill>
          <a:blip r:embed="rId5"/>
          <a:stretch>
            <a:fillRect/>
          </a:stretch>
        </p:blipFill>
        <p:spPr>
          <a:xfrm>
            <a:off x="1618142" y="4354323"/>
            <a:ext cx="4800600" cy="523875"/>
          </a:xfrm>
          <a:prstGeom prst="rect">
            <a:avLst/>
          </a:prstGeom>
        </p:spPr>
      </p:pic>
      <p:sp>
        <p:nvSpPr>
          <p:cNvPr id="13" name="Rectangle 12">
            <a:extLst>
              <a:ext uri="{FF2B5EF4-FFF2-40B4-BE49-F238E27FC236}">
                <a16:creationId xmlns:a16="http://schemas.microsoft.com/office/drawing/2014/main" id="{174ECFAF-E9D7-4C5B-A884-D007417E3271}"/>
              </a:ext>
            </a:extLst>
          </p:cNvPr>
          <p:cNvSpPr/>
          <p:nvPr/>
        </p:nvSpPr>
        <p:spPr>
          <a:xfrm>
            <a:off x="5376153" y="4354323"/>
            <a:ext cx="246434" cy="14256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14" name="Connector: Elbow 13">
            <a:extLst>
              <a:ext uri="{FF2B5EF4-FFF2-40B4-BE49-F238E27FC236}">
                <a16:creationId xmlns:a16="http://schemas.microsoft.com/office/drawing/2014/main" id="{80BC98F7-098F-4D95-AE99-8ECB9C8AE305}"/>
              </a:ext>
            </a:extLst>
          </p:cNvPr>
          <p:cNvCxnSpPr>
            <a:stCxn id="13" idx="0"/>
          </p:cNvCxnSpPr>
          <p:nvPr/>
        </p:nvCxnSpPr>
        <p:spPr>
          <a:xfrm rot="5400000" flipH="1" flipV="1">
            <a:off x="6365345" y="3064000"/>
            <a:ext cx="424349" cy="215629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BD7C11-4472-462D-B4AB-65C0C4FFCF44}"/>
              </a:ext>
            </a:extLst>
          </p:cNvPr>
          <p:cNvSpPr txBox="1"/>
          <p:nvPr/>
        </p:nvSpPr>
        <p:spPr>
          <a:xfrm>
            <a:off x="5427486" y="3469099"/>
            <a:ext cx="2183354" cy="504433"/>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dirty="0"/>
              <a:t>0xc8 = 11</a:t>
            </a:r>
            <a:r>
              <a:rPr lang="en" dirty="0">
                <a:solidFill>
                  <a:srgbClr val="FF0000"/>
                </a:solidFill>
              </a:rPr>
              <a:t>00</a:t>
            </a:r>
            <a:r>
              <a:rPr lang="en" dirty="0"/>
              <a:t>1000</a:t>
            </a:r>
            <a:endParaRPr lang="en-IL" dirty="0"/>
          </a:p>
        </p:txBody>
      </p:sp>
      <p:sp>
        <p:nvSpPr>
          <p:cNvPr id="17" name="TextBox 16">
            <a:extLst>
              <a:ext uri="{FF2B5EF4-FFF2-40B4-BE49-F238E27FC236}">
                <a16:creationId xmlns:a16="http://schemas.microsoft.com/office/drawing/2014/main" id="{71219C10-EBDF-4716-91D4-6B7FDF9EC5C9}"/>
              </a:ext>
            </a:extLst>
          </p:cNvPr>
          <p:cNvSpPr txBox="1"/>
          <p:nvPr/>
        </p:nvSpPr>
        <p:spPr>
          <a:xfrm>
            <a:off x="5455089" y="3844938"/>
            <a:ext cx="1819072" cy="380810"/>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US" sz="1400" dirty="0"/>
              <a:t>E</a:t>
            </a:r>
            <a:r>
              <a:rPr lang="en" sz="1400" dirty="0"/>
              <a:t>xplained in next slide</a:t>
            </a:r>
            <a:endParaRPr lang="en-IL" sz="1400" dirty="0"/>
          </a:p>
        </p:txBody>
      </p:sp>
    </p:spTree>
    <p:extLst>
      <p:ext uri="{BB962C8B-B14F-4D97-AF65-F5344CB8AC3E}">
        <p14:creationId xmlns:p14="http://schemas.microsoft.com/office/powerpoint/2010/main" val="195047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QUIC </a:t>
            </a:r>
            <a:r>
              <a:rPr lang="en-US" sz="3200" b="1" dirty="0"/>
              <a:t>Initial </a:t>
            </a:r>
            <a:r>
              <a:rPr lang="en-US" sz="3200" dirty="0"/>
              <a:t>Packet Header Structure</a:t>
            </a:r>
            <a:endParaRPr lang="en-IL" sz="3200" b="1" dirty="0"/>
          </a:p>
        </p:txBody>
      </p:sp>
      <p:pic>
        <p:nvPicPr>
          <p:cNvPr id="3" name="Image4">
            <a:extLst>
              <a:ext uri="{FF2B5EF4-FFF2-40B4-BE49-F238E27FC236}">
                <a16:creationId xmlns:a16="http://schemas.microsoft.com/office/drawing/2014/main" id="{92D0A556-DFAF-4143-8321-E2EC50375B3A}"/>
              </a:ext>
            </a:extLst>
          </p:cNvPr>
          <p:cNvPicPr>
            <a:picLocks noChangeAspect="1"/>
          </p:cNvPicPr>
          <p:nvPr/>
        </p:nvPicPr>
        <p:blipFill>
          <a:blip r:embed="rId2"/>
          <a:stretch>
            <a:fillRect/>
          </a:stretch>
        </p:blipFill>
        <p:spPr bwMode="auto">
          <a:xfrm>
            <a:off x="2822847" y="1022519"/>
            <a:ext cx="6769538" cy="5068231"/>
          </a:xfrm>
          <a:prstGeom prst="rect">
            <a:avLst/>
          </a:prstGeom>
        </p:spPr>
      </p:pic>
    </p:spTree>
    <p:extLst>
      <p:ext uri="{BB962C8B-B14F-4D97-AF65-F5344CB8AC3E}">
        <p14:creationId xmlns:p14="http://schemas.microsoft.com/office/powerpoint/2010/main" val="1291828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Captured Packet Header</a:t>
            </a:r>
            <a:endParaRPr lang="en-IL" sz="3200" b="1" dirty="0"/>
          </a:p>
        </p:txBody>
      </p:sp>
      <p:pic>
        <p:nvPicPr>
          <p:cNvPr id="5" name="Picture 4">
            <a:extLst>
              <a:ext uri="{FF2B5EF4-FFF2-40B4-BE49-F238E27FC236}">
                <a16:creationId xmlns:a16="http://schemas.microsoft.com/office/drawing/2014/main" id="{BB0318C8-28B8-4D68-BF1C-8EAAB9BB531A}"/>
              </a:ext>
            </a:extLst>
          </p:cNvPr>
          <p:cNvPicPr>
            <a:picLocks noChangeAspect="1"/>
          </p:cNvPicPr>
          <p:nvPr/>
        </p:nvPicPr>
        <p:blipFill>
          <a:blip r:embed="rId2"/>
          <a:stretch>
            <a:fillRect/>
          </a:stretch>
        </p:blipFill>
        <p:spPr>
          <a:xfrm>
            <a:off x="2379852" y="896859"/>
            <a:ext cx="7432296" cy="811064"/>
          </a:xfrm>
          <a:prstGeom prst="rect">
            <a:avLst/>
          </a:prstGeom>
        </p:spPr>
      </p:pic>
      <p:sp>
        <p:nvSpPr>
          <p:cNvPr id="6" name="Rectangle 5">
            <a:extLst>
              <a:ext uri="{FF2B5EF4-FFF2-40B4-BE49-F238E27FC236}">
                <a16:creationId xmlns:a16="http://schemas.microsoft.com/office/drawing/2014/main" id="{1098343E-1BEC-497B-A0D5-49A46EC17576}"/>
              </a:ext>
            </a:extLst>
          </p:cNvPr>
          <p:cNvSpPr/>
          <p:nvPr/>
        </p:nvSpPr>
        <p:spPr>
          <a:xfrm>
            <a:off x="8249055" y="926041"/>
            <a:ext cx="1429966" cy="24127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7" name="Rectangle 6">
            <a:extLst>
              <a:ext uri="{FF2B5EF4-FFF2-40B4-BE49-F238E27FC236}">
                <a16:creationId xmlns:a16="http://schemas.microsoft.com/office/drawing/2014/main" id="{E2C90D91-7D4F-4044-B1C2-94BE477E085F}"/>
              </a:ext>
            </a:extLst>
          </p:cNvPr>
          <p:cNvSpPr/>
          <p:nvPr/>
        </p:nvSpPr>
        <p:spPr>
          <a:xfrm>
            <a:off x="3287950" y="1167318"/>
            <a:ext cx="5671223" cy="24127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11" name="Picture 10">
            <a:extLst>
              <a:ext uri="{FF2B5EF4-FFF2-40B4-BE49-F238E27FC236}">
                <a16:creationId xmlns:a16="http://schemas.microsoft.com/office/drawing/2014/main" id="{4B3A986F-1E30-40BB-B342-958DBF1F4E0A}"/>
              </a:ext>
            </a:extLst>
          </p:cNvPr>
          <p:cNvPicPr>
            <a:picLocks noChangeAspect="1"/>
          </p:cNvPicPr>
          <p:nvPr/>
        </p:nvPicPr>
        <p:blipFill>
          <a:blip r:embed="rId3"/>
          <a:stretch>
            <a:fillRect/>
          </a:stretch>
        </p:blipFill>
        <p:spPr>
          <a:xfrm>
            <a:off x="2140081" y="1833461"/>
            <a:ext cx="7919024" cy="4919765"/>
          </a:xfrm>
          <a:prstGeom prst="rect">
            <a:avLst/>
          </a:prstGeom>
        </p:spPr>
      </p:pic>
      <p:pic>
        <p:nvPicPr>
          <p:cNvPr id="13" name="Picture 12">
            <a:extLst>
              <a:ext uri="{FF2B5EF4-FFF2-40B4-BE49-F238E27FC236}">
                <a16:creationId xmlns:a16="http://schemas.microsoft.com/office/drawing/2014/main" id="{565E8327-6E96-4B95-B5C4-9B944B66DBE7}"/>
              </a:ext>
            </a:extLst>
          </p:cNvPr>
          <p:cNvPicPr>
            <a:picLocks noChangeAspect="1"/>
          </p:cNvPicPr>
          <p:nvPr/>
        </p:nvPicPr>
        <p:blipFill>
          <a:blip r:embed="rId4"/>
          <a:stretch>
            <a:fillRect/>
          </a:stretch>
        </p:blipFill>
        <p:spPr>
          <a:xfrm>
            <a:off x="1072068" y="1833461"/>
            <a:ext cx="10140127" cy="4919765"/>
          </a:xfrm>
          <a:prstGeom prst="rect">
            <a:avLst/>
          </a:prstGeom>
        </p:spPr>
      </p:pic>
      <p:pic>
        <p:nvPicPr>
          <p:cNvPr id="15" name="Picture 14">
            <a:extLst>
              <a:ext uri="{FF2B5EF4-FFF2-40B4-BE49-F238E27FC236}">
                <a16:creationId xmlns:a16="http://schemas.microsoft.com/office/drawing/2014/main" id="{1B6EA72B-926D-4667-909B-55246531C4E5}"/>
              </a:ext>
            </a:extLst>
          </p:cNvPr>
          <p:cNvPicPr>
            <a:picLocks noChangeAspect="1"/>
          </p:cNvPicPr>
          <p:nvPr/>
        </p:nvPicPr>
        <p:blipFill>
          <a:blip r:embed="rId5"/>
          <a:stretch>
            <a:fillRect/>
          </a:stretch>
        </p:blipFill>
        <p:spPr>
          <a:xfrm>
            <a:off x="9438767" y="4813773"/>
            <a:ext cx="1038225" cy="323850"/>
          </a:xfrm>
          <a:prstGeom prst="rect">
            <a:avLst/>
          </a:prstGeom>
        </p:spPr>
      </p:pic>
    </p:spTree>
    <p:extLst>
      <p:ext uri="{BB962C8B-B14F-4D97-AF65-F5344CB8AC3E}">
        <p14:creationId xmlns:p14="http://schemas.microsoft.com/office/powerpoint/2010/main" val="159836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QUIC Heuristic dissector</a:t>
            </a:r>
            <a:endParaRPr lang="en-IL" sz="3200" dirty="0"/>
          </a:p>
        </p:txBody>
      </p:sp>
      <p:sp>
        <p:nvSpPr>
          <p:cNvPr id="2" name="TextBox 1">
            <a:extLst>
              <a:ext uri="{FF2B5EF4-FFF2-40B4-BE49-F238E27FC236}">
                <a16:creationId xmlns:a16="http://schemas.microsoft.com/office/drawing/2014/main" id="{AFB8877E-CC49-49EB-9404-482696E26DF8}"/>
              </a:ext>
            </a:extLst>
          </p:cNvPr>
          <p:cNvSpPr txBox="1"/>
          <p:nvPr/>
        </p:nvSpPr>
        <p:spPr>
          <a:xfrm>
            <a:off x="1352145" y="749030"/>
            <a:ext cx="9931940" cy="5262787"/>
          </a:xfrm>
          <a:prstGeom prst="rect">
            <a:avLst/>
          </a:prstGeom>
          <a:noFill/>
        </p:spPr>
        <p:txBody>
          <a:bodyPr wrap="square" rtlCol="0">
            <a:spAutoFit/>
          </a:bodyPr>
          <a:lstStyle/>
          <a:p>
            <a:pPr>
              <a:lnSpc>
                <a:spcPct val="200000"/>
              </a:lnSpc>
            </a:pPr>
            <a:r>
              <a:rPr lang="en-US" sz="4000" u="sng" dirty="0"/>
              <a:t>4 Checks:</a:t>
            </a:r>
          </a:p>
          <a:p>
            <a:pPr marL="342900" indent="-342900">
              <a:lnSpc>
                <a:spcPct val="200000"/>
              </a:lnSpc>
              <a:buFont typeface="+mj-lt"/>
              <a:buAutoNum type="arabicPeriod"/>
            </a:pPr>
            <a:r>
              <a:rPr lang="en-US" sz="2800" dirty="0"/>
              <a:t>Packet length</a:t>
            </a:r>
          </a:p>
          <a:p>
            <a:pPr marL="342900" indent="-342900">
              <a:lnSpc>
                <a:spcPct val="200000"/>
              </a:lnSpc>
              <a:buFont typeface="+mj-lt"/>
              <a:buAutoNum type="arabicPeriod"/>
            </a:pPr>
            <a:r>
              <a:rPr lang="en-US" sz="2800" dirty="0"/>
              <a:t>Flags </a:t>
            </a:r>
          </a:p>
          <a:p>
            <a:pPr marL="914400" lvl="1" indent="-457200">
              <a:lnSpc>
                <a:spcPct val="200000"/>
              </a:lnSpc>
              <a:buFont typeface="Arial" panose="020B0604020202020204" pitchFamily="34" charset="0"/>
              <a:buChar char="•"/>
            </a:pPr>
            <a:r>
              <a:rPr lang="en-US" sz="2000" dirty="0"/>
              <a:t>Not a real check, only to differentiate between long and short headers for next checks</a:t>
            </a:r>
          </a:p>
          <a:p>
            <a:pPr marL="342900" indent="-342900">
              <a:lnSpc>
                <a:spcPct val="200000"/>
              </a:lnSpc>
              <a:buFont typeface="+mj-lt"/>
              <a:buAutoNum type="arabicPeriod"/>
            </a:pPr>
            <a:r>
              <a:rPr lang="en-US" sz="2800" dirty="0"/>
              <a:t>Version</a:t>
            </a:r>
          </a:p>
          <a:p>
            <a:pPr marL="342900" indent="-342900">
              <a:lnSpc>
                <a:spcPct val="200000"/>
              </a:lnSpc>
              <a:buFont typeface="+mj-lt"/>
              <a:buAutoNum type="arabicPeriod"/>
            </a:pPr>
            <a:r>
              <a:rPr lang="en-US" sz="2800" dirty="0"/>
              <a:t>Connection IDs length</a:t>
            </a:r>
            <a:endParaRPr lang="en-IL" sz="2800" dirty="0"/>
          </a:p>
        </p:txBody>
      </p:sp>
    </p:spTree>
    <p:extLst>
      <p:ext uri="{BB962C8B-B14F-4D97-AF65-F5344CB8AC3E}">
        <p14:creationId xmlns:p14="http://schemas.microsoft.com/office/powerpoint/2010/main" val="284952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1. Verify the packet’s size</a:t>
            </a:r>
            <a:endParaRPr lang="en-IL" sz="3200" dirty="0"/>
          </a:p>
        </p:txBody>
      </p:sp>
      <p:pic>
        <p:nvPicPr>
          <p:cNvPr id="3" name="Image8">
            <a:extLst>
              <a:ext uri="{FF2B5EF4-FFF2-40B4-BE49-F238E27FC236}">
                <a16:creationId xmlns:a16="http://schemas.microsoft.com/office/drawing/2014/main" id="{A2756A02-FDB7-4494-9A81-EB9B752E3925}"/>
              </a:ext>
            </a:extLst>
          </p:cNvPr>
          <p:cNvPicPr>
            <a:picLocks noChangeAspect="1"/>
          </p:cNvPicPr>
          <p:nvPr/>
        </p:nvPicPr>
        <p:blipFill>
          <a:blip r:embed="rId2"/>
          <a:stretch>
            <a:fillRect/>
          </a:stretch>
        </p:blipFill>
        <p:spPr bwMode="auto">
          <a:xfrm>
            <a:off x="828893" y="4226671"/>
            <a:ext cx="10534212" cy="1638388"/>
          </a:xfrm>
          <a:prstGeom prst="rect">
            <a:avLst/>
          </a:prstGeom>
        </p:spPr>
      </p:pic>
      <p:pic>
        <p:nvPicPr>
          <p:cNvPr id="7" name="Picture 6">
            <a:extLst>
              <a:ext uri="{FF2B5EF4-FFF2-40B4-BE49-F238E27FC236}">
                <a16:creationId xmlns:a16="http://schemas.microsoft.com/office/drawing/2014/main" id="{41A28302-437A-42B5-838B-422B8B8905C0}"/>
              </a:ext>
            </a:extLst>
          </p:cNvPr>
          <p:cNvPicPr>
            <a:picLocks noChangeAspect="1"/>
          </p:cNvPicPr>
          <p:nvPr/>
        </p:nvPicPr>
        <p:blipFill>
          <a:blip r:embed="rId3"/>
          <a:stretch>
            <a:fillRect/>
          </a:stretch>
        </p:blipFill>
        <p:spPr>
          <a:xfrm>
            <a:off x="1922219" y="876605"/>
            <a:ext cx="8347561" cy="2765291"/>
          </a:xfrm>
          <a:prstGeom prst="rect">
            <a:avLst/>
          </a:prstGeom>
        </p:spPr>
      </p:pic>
      <p:sp>
        <p:nvSpPr>
          <p:cNvPr id="8" name="TextBox 7">
            <a:extLst>
              <a:ext uri="{FF2B5EF4-FFF2-40B4-BE49-F238E27FC236}">
                <a16:creationId xmlns:a16="http://schemas.microsoft.com/office/drawing/2014/main" id="{EE0EB64B-0C93-4ADB-94FA-D3818007C309}"/>
              </a:ext>
            </a:extLst>
          </p:cNvPr>
          <p:cNvSpPr txBox="1"/>
          <p:nvPr/>
        </p:nvSpPr>
        <p:spPr>
          <a:xfrm>
            <a:off x="1021405" y="3641896"/>
            <a:ext cx="10097310" cy="504433"/>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dirty="0">
                <a:latin typeface="Tw Cen MT (Body)"/>
              </a:rPr>
              <a:t>The absolute minimum is made of – Flags, Version, 2 CIDs’ Length, Payload Length and Packet No.</a:t>
            </a:r>
            <a:endParaRPr lang="en-IL" dirty="0">
              <a:latin typeface="Tw Cen MT (Body)"/>
            </a:endParaRPr>
          </a:p>
        </p:txBody>
      </p:sp>
      <p:sp>
        <p:nvSpPr>
          <p:cNvPr id="9" name="TextBox 8">
            <a:extLst>
              <a:ext uri="{FF2B5EF4-FFF2-40B4-BE49-F238E27FC236}">
                <a16:creationId xmlns:a16="http://schemas.microsoft.com/office/drawing/2014/main" id="{ADBFE47F-D208-417B-891A-F5CA9F41E2D1}"/>
              </a:ext>
            </a:extLst>
          </p:cNvPr>
          <p:cNvSpPr txBox="1"/>
          <p:nvPr/>
        </p:nvSpPr>
        <p:spPr>
          <a:xfrm>
            <a:off x="3122579" y="5839527"/>
            <a:ext cx="5946840" cy="504433"/>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dirty="0">
                <a:latin typeface="Tw Cen MT (Body)"/>
              </a:rPr>
              <a:t>The Packet size verification assumes Flags, CID &amp; Version</a:t>
            </a:r>
            <a:endParaRPr lang="en-IL" dirty="0">
              <a:latin typeface="Tw Cen MT (Body)"/>
            </a:endParaRPr>
          </a:p>
        </p:txBody>
      </p:sp>
    </p:spTree>
    <p:extLst>
      <p:ext uri="{BB962C8B-B14F-4D97-AF65-F5344CB8AC3E}">
        <p14:creationId xmlns:p14="http://schemas.microsoft.com/office/powerpoint/2010/main" val="1899400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2. Long / Short Packet</a:t>
            </a:r>
            <a:endParaRPr lang="en-IL" sz="3200" dirty="0"/>
          </a:p>
        </p:txBody>
      </p:sp>
      <p:pic>
        <p:nvPicPr>
          <p:cNvPr id="3" name="Image6">
            <a:extLst>
              <a:ext uri="{FF2B5EF4-FFF2-40B4-BE49-F238E27FC236}">
                <a16:creationId xmlns:a16="http://schemas.microsoft.com/office/drawing/2014/main" id="{B22441B3-9703-4D13-A85F-013203250A5C}"/>
              </a:ext>
            </a:extLst>
          </p:cNvPr>
          <p:cNvPicPr>
            <a:picLocks noChangeAspect="1"/>
          </p:cNvPicPr>
          <p:nvPr/>
        </p:nvPicPr>
        <p:blipFill>
          <a:blip r:embed="rId2"/>
          <a:stretch>
            <a:fillRect/>
          </a:stretch>
        </p:blipFill>
        <p:spPr bwMode="auto">
          <a:xfrm>
            <a:off x="2051056" y="992221"/>
            <a:ext cx="8089887" cy="2358249"/>
          </a:xfrm>
          <a:prstGeom prst="rect">
            <a:avLst/>
          </a:prstGeom>
        </p:spPr>
      </p:pic>
      <p:sp>
        <p:nvSpPr>
          <p:cNvPr id="5" name="TextBox 4">
            <a:extLst>
              <a:ext uri="{FF2B5EF4-FFF2-40B4-BE49-F238E27FC236}">
                <a16:creationId xmlns:a16="http://schemas.microsoft.com/office/drawing/2014/main" id="{B87336B1-396F-4F62-AD19-70DA98D9978C}"/>
              </a:ext>
            </a:extLst>
          </p:cNvPr>
          <p:cNvSpPr txBox="1"/>
          <p:nvPr/>
        </p:nvSpPr>
        <p:spPr>
          <a:xfrm>
            <a:off x="2051055" y="3254503"/>
            <a:ext cx="8089887" cy="504433"/>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dirty="0">
                <a:latin typeface="Tw Cen MT (Body)"/>
              </a:rPr>
              <a:t>In </a:t>
            </a:r>
            <a:r>
              <a:rPr lang="en" sz="1800" dirty="0">
                <a:effectLst/>
                <a:latin typeface="Tw Cen MT (Body)"/>
                <a:ea typeface="Noto Serif CJK SC"/>
                <a:cs typeface="Lohit Devanagari"/>
              </a:rPr>
              <a:t>our case we expect a long package (since it’s initial):</a:t>
            </a:r>
            <a:endParaRPr lang="en-IL" dirty="0">
              <a:latin typeface="Tw Cen MT (Body)"/>
            </a:endParaRPr>
          </a:p>
        </p:txBody>
      </p:sp>
      <p:pic>
        <p:nvPicPr>
          <p:cNvPr id="7" name="Picture 6">
            <a:extLst>
              <a:ext uri="{FF2B5EF4-FFF2-40B4-BE49-F238E27FC236}">
                <a16:creationId xmlns:a16="http://schemas.microsoft.com/office/drawing/2014/main" id="{847E3D9B-906E-458D-9BA3-B55F6FBBA9C9}"/>
              </a:ext>
            </a:extLst>
          </p:cNvPr>
          <p:cNvPicPr>
            <a:picLocks noChangeAspect="1"/>
          </p:cNvPicPr>
          <p:nvPr/>
        </p:nvPicPr>
        <p:blipFill>
          <a:blip r:embed="rId3"/>
          <a:stretch>
            <a:fillRect/>
          </a:stretch>
        </p:blipFill>
        <p:spPr>
          <a:xfrm>
            <a:off x="2051054" y="3724889"/>
            <a:ext cx="7429500" cy="752475"/>
          </a:xfrm>
          <a:prstGeom prst="rect">
            <a:avLst/>
          </a:prstGeom>
        </p:spPr>
      </p:pic>
      <p:sp>
        <p:nvSpPr>
          <p:cNvPr id="8" name="TextBox 7">
            <a:extLst>
              <a:ext uri="{FF2B5EF4-FFF2-40B4-BE49-F238E27FC236}">
                <a16:creationId xmlns:a16="http://schemas.microsoft.com/office/drawing/2014/main" id="{5E6209D7-34EE-4094-8E34-10CA655D0392}"/>
              </a:ext>
            </a:extLst>
          </p:cNvPr>
          <p:cNvSpPr txBox="1"/>
          <p:nvPr/>
        </p:nvSpPr>
        <p:spPr>
          <a:xfrm>
            <a:off x="2051055" y="4421818"/>
            <a:ext cx="8089887" cy="504433"/>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dirty="0">
                <a:latin typeface="Tw Cen MT (Body)"/>
              </a:rPr>
              <a:t>The header Form bit (in blue) is set to 1 (long)</a:t>
            </a:r>
            <a:endParaRPr lang="en-IL" dirty="0">
              <a:latin typeface="Tw Cen MT (Body)"/>
            </a:endParaRPr>
          </a:p>
        </p:txBody>
      </p:sp>
      <p:pic>
        <p:nvPicPr>
          <p:cNvPr id="9" name="Image7">
            <a:extLst>
              <a:ext uri="{FF2B5EF4-FFF2-40B4-BE49-F238E27FC236}">
                <a16:creationId xmlns:a16="http://schemas.microsoft.com/office/drawing/2014/main" id="{479B1AFE-6B81-4C84-A587-8C71715BAACC}"/>
              </a:ext>
            </a:extLst>
          </p:cNvPr>
          <p:cNvPicPr>
            <a:picLocks noChangeAspect="1"/>
          </p:cNvPicPr>
          <p:nvPr/>
        </p:nvPicPr>
        <p:blipFill>
          <a:blip r:embed="rId4"/>
          <a:stretch>
            <a:fillRect/>
          </a:stretch>
        </p:blipFill>
        <p:spPr bwMode="auto">
          <a:xfrm>
            <a:off x="2051053" y="4921285"/>
            <a:ext cx="2326393" cy="1659978"/>
          </a:xfrm>
          <a:prstGeom prst="rect">
            <a:avLst/>
          </a:prstGeom>
        </p:spPr>
      </p:pic>
      <p:pic>
        <p:nvPicPr>
          <p:cNvPr id="11" name="Picture 10">
            <a:extLst>
              <a:ext uri="{FF2B5EF4-FFF2-40B4-BE49-F238E27FC236}">
                <a16:creationId xmlns:a16="http://schemas.microsoft.com/office/drawing/2014/main" id="{DD603692-E94A-4133-BD99-547DF0B6BF29}"/>
              </a:ext>
            </a:extLst>
          </p:cNvPr>
          <p:cNvPicPr>
            <a:picLocks noChangeAspect="1"/>
          </p:cNvPicPr>
          <p:nvPr/>
        </p:nvPicPr>
        <p:blipFill>
          <a:blip r:embed="rId5"/>
          <a:stretch>
            <a:fillRect/>
          </a:stretch>
        </p:blipFill>
        <p:spPr>
          <a:xfrm>
            <a:off x="4537079" y="4952488"/>
            <a:ext cx="4943475" cy="1628775"/>
          </a:xfrm>
          <a:prstGeom prst="rect">
            <a:avLst/>
          </a:prstGeom>
        </p:spPr>
      </p:pic>
    </p:spTree>
    <p:extLst>
      <p:ext uri="{BB962C8B-B14F-4D97-AF65-F5344CB8AC3E}">
        <p14:creationId xmlns:p14="http://schemas.microsoft.com/office/powerpoint/2010/main" val="1877697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3. Check QUIC Version</a:t>
            </a:r>
            <a:endParaRPr lang="en-IL" sz="3200" dirty="0"/>
          </a:p>
        </p:txBody>
      </p:sp>
      <p:sp>
        <p:nvSpPr>
          <p:cNvPr id="3" name="TextBox 2">
            <a:extLst>
              <a:ext uri="{FF2B5EF4-FFF2-40B4-BE49-F238E27FC236}">
                <a16:creationId xmlns:a16="http://schemas.microsoft.com/office/drawing/2014/main" id="{EA358E27-C680-4F62-A382-F362816F2BE4}"/>
              </a:ext>
            </a:extLst>
          </p:cNvPr>
          <p:cNvSpPr txBox="1"/>
          <p:nvPr/>
        </p:nvSpPr>
        <p:spPr>
          <a:xfrm>
            <a:off x="3591958" y="4027093"/>
            <a:ext cx="5176595" cy="669222"/>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sz="2800" dirty="0">
                <a:latin typeface="Tw Cen MT (Body)"/>
              </a:rPr>
              <a:t>Let’s dive into “quic_draft_version”</a:t>
            </a:r>
            <a:endParaRPr lang="en-IL" sz="2800" dirty="0">
              <a:latin typeface="Tw Cen MT (Body)"/>
            </a:endParaRPr>
          </a:p>
        </p:txBody>
      </p:sp>
      <p:pic>
        <p:nvPicPr>
          <p:cNvPr id="5" name="Image9">
            <a:extLst>
              <a:ext uri="{FF2B5EF4-FFF2-40B4-BE49-F238E27FC236}">
                <a16:creationId xmlns:a16="http://schemas.microsoft.com/office/drawing/2014/main" id="{19DE6AED-519D-480C-88CE-D2E3705FDD1B}"/>
              </a:ext>
            </a:extLst>
          </p:cNvPr>
          <p:cNvPicPr>
            <a:picLocks noChangeAspect="1"/>
          </p:cNvPicPr>
          <p:nvPr/>
        </p:nvPicPr>
        <p:blipFill>
          <a:blip r:embed="rId2"/>
          <a:stretch>
            <a:fillRect/>
          </a:stretch>
        </p:blipFill>
        <p:spPr bwMode="auto">
          <a:xfrm>
            <a:off x="2859932" y="1975911"/>
            <a:ext cx="6640648" cy="2097750"/>
          </a:xfrm>
          <a:prstGeom prst="rect">
            <a:avLst/>
          </a:prstGeom>
        </p:spPr>
      </p:pic>
      <p:sp>
        <p:nvSpPr>
          <p:cNvPr id="6" name="TextBox 5">
            <a:extLst>
              <a:ext uri="{FF2B5EF4-FFF2-40B4-BE49-F238E27FC236}">
                <a16:creationId xmlns:a16="http://schemas.microsoft.com/office/drawing/2014/main" id="{0F6E43A2-97C7-4034-A819-19E55CE24A5B}"/>
              </a:ext>
            </a:extLst>
          </p:cNvPr>
          <p:cNvSpPr txBox="1"/>
          <p:nvPr/>
        </p:nvSpPr>
        <p:spPr>
          <a:xfrm>
            <a:off x="2384897" y="1164648"/>
            <a:ext cx="7422204" cy="523220"/>
          </a:xfrm>
          <a:prstGeom prst="rect">
            <a:avLst/>
          </a:prstGeom>
          <a:noFill/>
        </p:spPr>
        <p:txBody>
          <a:bodyPr wrap="square" rtlCol="0">
            <a:spAutoFit/>
          </a:bodyPr>
          <a:lstStyle/>
          <a:p>
            <a:pPr algn="ctr"/>
            <a:r>
              <a:rPr lang="en-US" sz="2800" dirty="0"/>
              <a:t>3.a Check QUIC Version - General</a:t>
            </a:r>
            <a:endParaRPr lang="en-IL" sz="2800" dirty="0"/>
          </a:p>
        </p:txBody>
      </p:sp>
    </p:spTree>
    <p:extLst>
      <p:ext uri="{BB962C8B-B14F-4D97-AF65-F5344CB8AC3E}">
        <p14:creationId xmlns:p14="http://schemas.microsoft.com/office/powerpoint/2010/main" val="2055242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7201-7643-41FC-8E74-3285702D0EA3}"/>
              </a:ext>
            </a:extLst>
          </p:cNvPr>
          <p:cNvSpPr>
            <a:spLocks noGrp="1"/>
          </p:cNvSpPr>
          <p:nvPr>
            <p:ph type="title"/>
          </p:nvPr>
        </p:nvSpPr>
        <p:spPr/>
        <p:txBody>
          <a:bodyPr/>
          <a:lstStyle/>
          <a:p>
            <a:pPr algn="r" rtl="1"/>
            <a:r>
              <a:rPr lang="he-IL" dirty="0"/>
              <a:t>אג'נדה</a:t>
            </a:r>
            <a:endParaRPr lang="en-US" dirty="0"/>
          </a:p>
        </p:txBody>
      </p:sp>
      <p:sp>
        <p:nvSpPr>
          <p:cNvPr id="3" name="Content Placeholder 2">
            <a:extLst>
              <a:ext uri="{FF2B5EF4-FFF2-40B4-BE49-F238E27FC236}">
                <a16:creationId xmlns:a16="http://schemas.microsoft.com/office/drawing/2014/main" id="{F6DAC398-BC78-404E-83C9-23B4C56E7E81}"/>
              </a:ext>
            </a:extLst>
          </p:cNvPr>
          <p:cNvSpPr>
            <a:spLocks noGrp="1"/>
          </p:cNvSpPr>
          <p:nvPr>
            <p:ph idx="1"/>
          </p:nvPr>
        </p:nvSpPr>
        <p:spPr/>
        <p:txBody>
          <a:bodyPr>
            <a:normAutofit fontScale="85000" lnSpcReduction="20000"/>
          </a:bodyPr>
          <a:lstStyle/>
          <a:p>
            <a:pPr algn="r" rtl="1"/>
            <a:r>
              <a:rPr lang="he-IL" dirty="0"/>
              <a:t>חלק ראשון:</a:t>
            </a:r>
          </a:p>
          <a:p>
            <a:pPr lvl="1" algn="r" rtl="1"/>
            <a:r>
              <a:rPr lang="he-IL" dirty="0"/>
              <a:t>הסבר קצר על </a:t>
            </a:r>
            <a:r>
              <a:rPr lang="en-US" dirty="0"/>
              <a:t>QUIC</a:t>
            </a:r>
            <a:r>
              <a:rPr lang="he-IL" dirty="0"/>
              <a:t>, </a:t>
            </a:r>
            <a:r>
              <a:rPr lang="en-US" dirty="0"/>
              <a:t>Chromium, </a:t>
            </a:r>
            <a:r>
              <a:rPr lang="en-US" dirty="0" err="1"/>
              <a:t>Pyshark</a:t>
            </a:r>
            <a:r>
              <a:rPr lang="he-IL" dirty="0"/>
              <a:t> ו-</a:t>
            </a:r>
            <a:r>
              <a:rPr lang="en-US" dirty="0" err="1"/>
              <a:t>HyperLogLog</a:t>
            </a:r>
            <a:r>
              <a:rPr lang="he-IL" dirty="0"/>
              <a:t>.</a:t>
            </a:r>
          </a:p>
          <a:p>
            <a:pPr lvl="1" algn="r" rtl="1"/>
            <a:r>
              <a:rPr lang="he-IL" dirty="0"/>
              <a:t>מטרות הפרויקט.</a:t>
            </a:r>
          </a:p>
          <a:p>
            <a:pPr lvl="1" algn="r" rtl="1"/>
            <a:r>
              <a:rPr lang="he-IL" dirty="0"/>
              <a:t>הסבר על הסקריפט למניית קשרי </a:t>
            </a:r>
            <a:r>
              <a:rPr lang="en-US" dirty="0"/>
              <a:t>QUIC</a:t>
            </a:r>
            <a:r>
              <a:rPr lang="he-IL" dirty="0"/>
              <a:t>.</a:t>
            </a:r>
          </a:p>
          <a:p>
            <a:pPr algn="r" rtl="1"/>
            <a:r>
              <a:rPr lang="he-IL" dirty="0"/>
              <a:t>חלק שני:</a:t>
            </a:r>
          </a:p>
          <a:p>
            <a:pPr lvl="1" algn="r" rtl="1"/>
            <a:r>
              <a:rPr lang="he-IL" dirty="0"/>
              <a:t>הסבר על </a:t>
            </a:r>
            <a:r>
              <a:rPr lang="he-IL" dirty="0" err="1"/>
              <a:t>איפיון</a:t>
            </a:r>
            <a:r>
              <a:rPr lang="he-IL" dirty="0"/>
              <a:t> </a:t>
            </a:r>
            <a:r>
              <a:rPr lang="en-US" dirty="0"/>
              <a:t>Packet</a:t>
            </a:r>
            <a:r>
              <a:rPr lang="he-IL" dirty="0"/>
              <a:t> כ-</a:t>
            </a:r>
            <a:r>
              <a:rPr lang="en-US" dirty="0"/>
              <a:t>QUIC</a:t>
            </a:r>
            <a:r>
              <a:rPr lang="he-IL" dirty="0"/>
              <a:t>.</a:t>
            </a:r>
          </a:p>
          <a:p>
            <a:pPr algn="r" rtl="1"/>
            <a:r>
              <a:rPr lang="he-IL" dirty="0"/>
              <a:t>חלק שלישי:</a:t>
            </a:r>
          </a:p>
          <a:p>
            <a:pPr lvl="1" algn="r" rtl="1"/>
            <a:r>
              <a:rPr lang="he-IL" dirty="0"/>
              <a:t>ציוני דרך, אסטרטגיית עבודה ומתודולוגיית עבודה.</a:t>
            </a:r>
          </a:p>
          <a:p>
            <a:pPr lvl="1" algn="r" rtl="1"/>
            <a:r>
              <a:rPr lang="he-IL" dirty="0"/>
              <a:t>הצגה.</a:t>
            </a:r>
          </a:p>
          <a:p>
            <a:pPr lvl="1" algn="r" rtl="1"/>
            <a:r>
              <a:rPr lang="he-IL" dirty="0"/>
              <a:t>תוצרים, מה למדנו ומה יהיה בהמשך.</a:t>
            </a:r>
          </a:p>
          <a:p>
            <a:pPr lvl="1" algn="r" rtl="1"/>
            <a:endParaRPr lang="en-US" dirty="0"/>
          </a:p>
        </p:txBody>
      </p:sp>
    </p:spTree>
    <p:extLst>
      <p:ext uri="{BB962C8B-B14F-4D97-AF65-F5344CB8AC3E}">
        <p14:creationId xmlns:p14="http://schemas.microsoft.com/office/powerpoint/2010/main" val="2666575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3.a Check QUIC Version - General</a:t>
            </a:r>
            <a:endParaRPr lang="en-IL" sz="3200" dirty="0"/>
          </a:p>
        </p:txBody>
      </p:sp>
      <p:pic>
        <p:nvPicPr>
          <p:cNvPr id="5" name="Picture 4">
            <a:extLst>
              <a:ext uri="{FF2B5EF4-FFF2-40B4-BE49-F238E27FC236}">
                <a16:creationId xmlns:a16="http://schemas.microsoft.com/office/drawing/2014/main" id="{73CD4D6A-EB2A-4126-AED3-6F640625899C}"/>
              </a:ext>
            </a:extLst>
          </p:cNvPr>
          <p:cNvPicPr>
            <a:picLocks noChangeAspect="1"/>
          </p:cNvPicPr>
          <p:nvPr/>
        </p:nvPicPr>
        <p:blipFill>
          <a:blip r:embed="rId2"/>
          <a:stretch>
            <a:fillRect/>
          </a:stretch>
        </p:blipFill>
        <p:spPr>
          <a:xfrm>
            <a:off x="395794" y="1295400"/>
            <a:ext cx="5572125" cy="4267200"/>
          </a:xfrm>
          <a:prstGeom prst="rect">
            <a:avLst/>
          </a:prstGeom>
        </p:spPr>
      </p:pic>
      <p:pic>
        <p:nvPicPr>
          <p:cNvPr id="7" name="Picture 6">
            <a:extLst>
              <a:ext uri="{FF2B5EF4-FFF2-40B4-BE49-F238E27FC236}">
                <a16:creationId xmlns:a16="http://schemas.microsoft.com/office/drawing/2014/main" id="{63438053-4A7E-4C2A-8912-0A1AE0C24A36}"/>
              </a:ext>
            </a:extLst>
          </p:cNvPr>
          <p:cNvPicPr>
            <a:picLocks noChangeAspect="1"/>
          </p:cNvPicPr>
          <p:nvPr/>
        </p:nvPicPr>
        <p:blipFill>
          <a:blip r:embed="rId3"/>
          <a:stretch>
            <a:fillRect/>
          </a:stretch>
        </p:blipFill>
        <p:spPr>
          <a:xfrm>
            <a:off x="6233606" y="2438400"/>
            <a:ext cx="5562600" cy="3124200"/>
          </a:xfrm>
          <a:prstGeom prst="rect">
            <a:avLst/>
          </a:prstGeom>
        </p:spPr>
      </p:pic>
      <p:cxnSp>
        <p:nvCxnSpPr>
          <p:cNvPr id="11" name="Connector: Elbow 10">
            <a:extLst>
              <a:ext uri="{FF2B5EF4-FFF2-40B4-BE49-F238E27FC236}">
                <a16:creationId xmlns:a16="http://schemas.microsoft.com/office/drawing/2014/main" id="{88F5F4A6-9006-4C3D-B981-2AA18C0B365F}"/>
              </a:ext>
            </a:extLst>
          </p:cNvPr>
          <p:cNvCxnSpPr>
            <a:stCxn id="5" idx="2"/>
            <a:endCxn id="7" idx="0"/>
          </p:cNvCxnSpPr>
          <p:nvPr/>
        </p:nvCxnSpPr>
        <p:spPr>
          <a:xfrm rot="5400000" flipH="1" flipV="1">
            <a:off x="4536281" y="1083975"/>
            <a:ext cx="3124200" cy="5833049"/>
          </a:xfrm>
          <a:prstGeom prst="bentConnector5">
            <a:avLst>
              <a:gd name="adj1" fmla="val -7317"/>
              <a:gd name="adj2" fmla="val 50041"/>
              <a:gd name="adj3" fmla="val 107317"/>
            </a:avLst>
          </a:prstGeom>
          <a:ln w="158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AEB504-7E9F-4A9E-B5C5-D6979EB3A3EB}"/>
              </a:ext>
            </a:extLst>
          </p:cNvPr>
          <p:cNvSpPr txBox="1"/>
          <p:nvPr/>
        </p:nvSpPr>
        <p:spPr>
          <a:xfrm>
            <a:off x="6233606" y="5644505"/>
            <a:ext cx="5562600" cy="878702"/>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sz="1800" kern="100" dirty="0">
                <a:effectLst/>
                <a:latin typeface="Tw Cen MT (Body)"/>
                <a:ea typeface="Noto Serif CJK SC"/>
                <a:cs typeface="Lohit Devanagari"/>
              </a:rPr>
              <a:t>Our version (0x00000001) applies to the last option and is thus a supported QUIC version.</a:t>
            </a:r>
            <a:endParaRPr lang="en-IL" sz="1800" kern="100" dirty="0">
              <a:effectLst/>
              <a:latin typeface="Tw Cen MT (Body)"/>
              <a:ea typeface="Noto Serif CJK SC"/>
              <a:cs typeface="Lohit Devanagari"/>
            </a:endParaRPr>
          </a:p>
        </p:txBody>
      </p:sp>
      <p:pic>
        <p:nvPicPr>
          <p:cNvPr id="18" name="Picture 17">
            <a:extLst>
              <a:ext uri="{FF2B5EF4-FFF2-40B4-BE49-F238E27FC236}">
                <a16:creationId xmlns:a16="http://schemas.microsoft.com/office/drawing/2014/main" id="{C1EF078C-507D-4178-B13D-A12BEC5F8D0E}"/>
              </a:ext>
            </a:extLst>
          </p:cNvPr>
          <p:cNvPicPr>
            <a:picLocks noChangeAspect="1"/>
          </p:cNvPicPr>
          <p:nvPr/>
        </p:nvPicPr>
        <p:blipFill>
          <a:blip r:embed="rId4"/>
          <a:stretch>
            <a:fillRect/>
          </a:stretch>
        </p:blipFill>
        <p:spPr>
          <a:xfrm>
            <a:off x="6233606" y="1726659"/>
            <a:ext cx="5504637" cy="292945"/>
          </a:xfrm>
          <a:prstGeom prst="rect">
            <a:avLst/>
          </a:prstGeom>
        </p:spPr>
      </p:pic>
      <p:sp>
        <p:nvSpPr>
          <p:cNvPr id="19" name="Rectangle 18">
            <a:extLst>
              <a:ext uri="{FF2B5EF4-FFF2-40B4-BE49-F238E27FC236}">
                <a16:creationId xmlns:a16="http://schemas.microsoft.com/office/drawing/2014/main" id="{271D5D88-3A0B-46C3-B1F0-F5388A047E1E}"/>
              </a:ext>
            </a:extLst>
          </p:cNvPr>
          <p:cNvSpPr/>
          <p:nvPr/>
        </p:nvSpPr>
        <p:spPr>
          <a:xfrm>
            <a:off x="6353274" y="4418310"/>
            <a:ext cx="4444427" cy="727622"/>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21" name="Picture 20">
            <a:extLst>
              <a:ext uri="{FF2B5EF4-FFF2-40B4-BE49-F238E27FC236}">
                <a16:creationId xmlns:a16="http://schemas.microsoft.com/office/drawing/2014/main" id="{6C605558-80F9-46F3-9CCB-2A4B314724BC}"/>
              </a:ext>
            </a:extLst>
          </p:cNvPr>
          <p:cNvPicPr>
            <a:picLocks noChangeAspect="1"/>
          </p:cNvPicPr>
          <p:nvPr/>
        </p:nvPicPr>
        <p:blipFill>
          <a:blip r:embed="rId5"/>
          <a:stretch>
            <a:fillRect/>
          </a:stretch>
        </p:blipFill>
        <p:spPr>
          <a:xfrm>
            <a:off x="6233605" y="1443951"/>
            <a:ext cx="5504637" cy="306570"/>
          </a:xfrm>
          <a:prstGeom prst="rect">
            <a:avLst/>
          </a:prstGeom>
        </p:spPr>
      </p:pic>
    </p:spTree>
    <p:extLst>
      <p:ext uri="{BB962C8B-B14F-4D97-AF65-F5344CB8AC3E}">
        <p14:creationId xmlns:p14="http://schemas.microsoft.com/office/powerpoint/2010/main" val="392241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1077218"/>
          </a:xfrm>
          <a:prstGeom prst="rect">
            <a:avLst/>
          </a:prstGeom>
          <a:noFill/>
        </p:spPr>
        <p:txBody>
          <a:bodyPr wrap="square" rtlCol="0">
            <a:spAutoFit/>
          </a:bodyPr>
          <a:lstStyle/>
          <a:p>
            <a:pPr algn="ctr"/>
            <a:r>
              <a:rPr lang="en-US" sz="3200" dirty="0"/>
              <a:t>3.b Check QUIC Version – For Version Negotiation</a:t>
            </a:r>
            <a:endParaRPr lang="en-IL" sz="3200" dirty="0"/>
          </a:p>
        </p:txBody>
      </p:sp>
      <p:pic>
        <p:nvPicPr>
          <p:cNvPr id="3" name="Image12">
            <a:extLst>
              <a:ext uri="{FF2B5EF4-FFF2-40B4-BE49-F238E27FC236}">
                <a16:creationId xmlns:a16="http://schemas.microsoft.com/office/drawing/2014/main" id="{259660A4-F601-46AF-9357-653914A52BBE}"/>
              </a:ext>
            </a:extLst>
          </p:cNvPr>
          <p:cNvPicPr>
            <a:picLocks noChangeAspect="1"/>
          </p:cNvPicPr>
          <p:nvPr/>
        </p:nvPicPr>
        <p:blipFill>
          <a:blip r:embed="rId2"/>
          <a:stretch>
            <a:fillRect/>
          </a:stretch>
        </p:blipFill>
        <p:spPr bwMode="auto">
          <a:xfrm>
            <a:off x="1507681" y="1407973"/>
            <a:ext cx="6836800" cy="1465866"/>
          </a:xfrm>
          <a:prstGeom prst="rect">
            <a:avLst/>
          </a:prstGeom>
        </p:spPr>
      </p:pic>
      <p:pic>
        <p:nvPicPr>
          <p:cNvPr id="5" name="Image14">
            <a:extLst>
              <a:ext uri="{FF2B5EF4-FFF2-40B4-BE49-F238E27FC236}">
                <a16:creationId xmlns:a16="http://schemas.microsoft.com/office/drawing/2014/main" id="{E8121D3D-DE8F-4697-84E5-7B926F510654}"/>
              </a:ext>
            </a:extLst>
          </p:cNvPr>
          <p:cNvPicPr>
            <a:picLocks noChangeAspect="1"/>
          </p:cNvPicPr>
          <p:nvPr/>
        </p:nvPicPr>
        <p:blipFill>
          <a:blip r:embed="rId3"/>
          <a:stretch>
            <a:fillRect/>
          </a:stretch>
        </p:blipFill>
        <p:spPr bwMode="auto">
          <a:xfrm>
            <a:off x="1507681" y="5360762"/>
            <a:ext cx="5734050" cy="904875"/>
          </a:xfrm>
          <a:prstGeom prst="rect">
            <a:avLst/>
          </a:prstGeom>
        </p:spPr>
      </p:pic>
      <p:pic>
        <p:nvPicPr>
          <p:cNvPr id="6" name="Image11">
            <a:extLst>
              <a:ext uri="{FF2B5EF4-FFF2-40B4-BE49-F238E27FC236}">
                <a16:creationId xmlns:a16="http://schemas.microsoft.com/office/drawing/2014/main" id="{FB535554-2C5D-4125-81FC-B0D56DDE9B8C}"/>
              </a:ext>
            </a:extLst>
          </p:cNvPr>
          <p:cNvPicPr>
            <a:picLocks noChangeAspect="1"/>
          </p:cNvPicPr>
          <p:nvPr/>
        </p:nvPicPr>
        <p:blipFill>
          <a:blip r:embed="rId4"/>
          <a:stretch>
            <a:fillRect/>
          </a:stretch>
        </p:blipFill>
        <p:spPr bwMode="auto">
          <a:xfrm>
            <a:off x="8717269" y="830439"/>
            <a:ext cx="2969081" cy="2171158"/>
          </a:xfrm>
          <a:prstGeom prst="rect">
            <a:avLst/>
          </a:prstGeom>
        </p:spPr>
      </p:pic>
      <p:sp>
        <p:nvSpPr>
          <p:cNvPr id="7" name="TextBox 6">
            <a:extLst>
              <a:ext uri="{FF2B5EF4-FFF2-40B4-BE49-F238E27FC236}">
                <a16:creationId xmlns:a16="http://schemas.microsoft.com/office/drawing/2014/main" id="{2A654736-BC66-4E78-96F4-BDD9C1D148BC}"/>
              </a:ext>
            </a:extLst>
          </p:cNvPr>
          <p:cNvSpPr txBox="1"/>
          <p:nvPr/>
        </p:nvSpPr>
        <p:spPr>
          <a:xfrm>
            <a:off x="1105710" y="2774436"/>
            <a:ext cx="9980579" cy="504433"/>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r>
              <a:rPr lang="en" kern="100" dirty="0">
                <a:effectLst/>
                <a:latin typeface="Tw Cen MT (Body)"/>
                <a:ea typeface="Noto Serif CJK SC"/>
                <a:cs typeface="Lohit Devanagari"/>
              </a:rPr>
              <a:t>Forcing Version Negotiation is only permitted in draft-29 and only for packets of type “initial”</a:t>
            </a:r>
            <a:endParaRPr lang="en-IL" kern="100" dirty="0">
              <a:effectLst/>
              <a:latin typeface="Tw Cen MT (Body)"/>
              <a:ea typeface="Noto Serif CJK SC"/>
              <a:cs typeface="Lohit Devanagari"/>
            </a:endParaRPr>
          </a:p>
        </p:txBody>
      </p:sp>
      <p:pic>
        <p:nvPicPr>
          <p:cNvPr id="8" name="Picture 7">
            <a:extLst>
              <a:ext uri="{FF2B5EF4-FFF2-40B4-BE49-F238E27FC236}">
                <a16:creationId xmlns:a16="http://schemas.microsoft.com/office/drawing/2014/main" id="{CB7E9331-AA9D-4508-BD30-C2E10EC31CEB}"/>
              </a:ext>
            </a:extLst>
          </p:cNvPr>
          <p:cNvPicPr>
            <a:picLocks noChangeAspect="1"/>
          </p:cNvPicPr>
          <p:nvPr/>
        </p:nvPicPr>
        <p:blipFill>
          <a:blip r:embed="rId5"/>
          <a:stretch>
            <a:fillRect/>
          </a:stretch>
        </p:blipFill>
        <p:spPr>
          <a:xfrm>
            <a:off x="1475806" y="3334200"/>
            <a:ext cx="7058150" cy="846978"/>
          </a:xfrm>
          <a:prstGeom prst="rect">
            <a:avLst/>
          </a:prstGeom>
        </p:spPr>
      </p:pic>
      <p:sp>
        <p:nvSpPr>
          <p:cNvPr id="9" name="TextBox 8">
            <a:extLst>
              <a:ext uri="{FF2B5EF4-FFF2-40B4-BE49-F238E27FC236}">
                <a16:creationId xmlns:a16="http://schemas.microsoft.com/office/drawing/2014/main" id="{6D00CB53-EE43-4E3E-A191-01FDC81F9F51}"/>
              </a:ext>
            </a:extLst>
          </p:cNvPr>
          <p:cNvSpPr txBox="1"/>
          <p:nvPr/>
        </p:nvSpPr>
        <p:spPr>
          <a:xfrm>
            <a:off x="1105710" y="4817836"/>
            <a:ext cx="9980579" cy="504433"/>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a:buSzPct val="150000"/>
              <a:buFontTx/>
              <a:buChar char="?"/>
            </a:pPr>
            <a:r>
              <a:rPr lang="en" kern="100" dirty="0">
                <a:effectLst/>
                <a:latin typeface="Tw Cen MT (Body)"/>
                <a:ea typeface="Noto Serif CJK SC"/>
                <a:cs typeface="Lohit Devanagari"/>
              </a:rPr>
              <a:t>Hardening the version check on packet negotiation might be: flags mask = 0x70</a:t>
            </a:r>
            <a:endParaRPr lang="en-IL" kern="100" dirty="0">
              <a:effectLst/>
              <a:latin typeface="Tw Cen MT (Body)"/>
              <a:ea typeface="Noto Serif CJK SC"/>
              <a:cs typeface="Lohit Devanagari"/>
            </a:endParaRPr>
          </a:p>
        </p:txBody>
      </p:sp>
    </p:spTree>
    <p:extLst>
      <p:ext uri="{BB962C8B-B14F-4D97-AF65-F5344CB8AC3E}">
        <p14:creationId xmlns:p14="http://schemas.microsoft.com/office/powerpoint/2010/main" val="3943586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4. Check Connection IDs’ length</a:t>
            </a:r>
            <a:endParaRPr lang="en-IL" sz="3200" dirty="0"/>
          </a:p>
        </p:txBody>
      </p:sp>
      <p:pic>
        <p:nvPicPr>
          <p:cNvPr id="5" name="Image13">
            <a:extLst>
              <a:ext uri="{FF2B5EF4-FFF2-40B4-BE49-F238E27FC236}">
                <a16:creationId xmlns:a16="http://schemas.microsoft.com/office/drawing/2014/main" id="{6A34871C-C61A-458D-99C9-411F4198D126}"/>
              </a:ext>
            </a:extLst>
          </p:cNvPr>
          <p:cNvPicPr>
            <a:picLocks noChangeAspect="1"/>
          </p:cNvPicPr>
          <p:nvPr/>
        </p:nvPicPr>
        <p:blipFill>
          <a:blip r:embed="rId2"/>
          <a:stretch>
            <a:fillRect/>
          </a:stretch>
        </p:blipFill>
        <p:spPr bwMode="auto">
          <a:xfrm>
            <a:off x="457910" y="876605"/>
            <a:ext cx="6555491" cy="5553378"/>
          </a:xfrm>
          <a:prstGeom prst="rect">
            <a:avLst/>
          </a:prstGeom>
        </p:spPr>
      </p:pic>
      <p:sp>
        <p:nvSpPr>
          <p:cNvPr id="6" name="TextBox 5">
            <a:extLst>
              <a:ext uri="{FF2B5EF4-FFF2-40B4-BE49-F238E27FC236}">
                <a16:creationId xmlns:a16="http://schemas.microsoft.com/office/drawing/2014/main" id="{C65F553F-2FF3-48CA-9F53-9AB546AF010C}"/>
              </a:ext>
            </a:extLst>
          </p:cNvPr>
          <p:cNvSpPr txBox="1"/>
          <p:nvPr/>
        </p:nvSpPr>
        <p:spPr>
          <a:xfrm>
            <a:off x="7013401" y="1655755"/>
            <a:ext cx="5119992" cy="463204"/>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sz="1800" kern="100" dirty="0">
                <a:effectLst/>
                <a:latin typeface="Tw Cen MT (Body)"/>
                <a:ea typeface="Noto Serif CJK SC"/>
                <a:cs typeface="Lohit Devanagari"/>
              </a:rPr>
              <a:t>Destination Connection ID Length is 1 byte at offset 5</a:t>
            </a:r>
            <a:endParaRPr lang="en-IL" sz="1800" kern="100" dirty="0">
              <a:effectLst/>
              <a:latin typeface="Tw Cen MT (Body)"/>
              <a:ea typeface="Noto Serif CJK SC"/>
              <a:cs typeface="Lohit Devanagari"/>
            </a:endParaRPr>
          </a:p>
        </p:txBody>
      </p:sp>
      <p:sp>
        <p:nvSpPr>
          <p:cNvPr id="7" name="TextBox 6">
            <a:extLst>
              <a:ext uri="{FF2B5EF4-FFF2-40B4-BE49-F238E27FC236}">
                <a16:creationId xmlns:a16="http://schemas.microsoft.com/office/drawing/2014/main" id="{DCA1457D-45B6-47C0-B1AF-B9E80E4763FA}"/>
              </a:ext>
            </a:extLst>
          </p:cNvPr>
          <p:cNvSpPr txBox="1"/>
          <p:nvPr/>
        </p:nvSpPr>
        <p:spPr>
          <a:xfrm>
            <a:off x="7013401" y="4739041"/>
            <a:ext cx="5119992" cy="463204"/>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sz="1800" kern="100" dirty="0">
                <a:effectLst/>
                <a:latin typeface="Tw Cen MT (Body)"/>
                <a:ea typeface="Noto Serif CJK SC"/>
                <a:cs typeface="Lohit Devanagari"/>
              </a:rPr>
              <a:t>Source Connection ID Length is 1 byte at offset 14</a:t>
            </a:r>
            <a:endParaRPr lang="en-IL" sz="1800" kern="100" dirty="0">
              <a:effectLst/>
              <a:latin typeface="Tw Cen MT (Body)"/>
              <a:ea typeface="Noto Serif CJK SC"/>
              <a:cs typeface="Lohit Devanagari"/>
            </a:endParaRPr>
          </a:p>
        </p:txBody>
      </p:sp>
      <p:pic>
        <p:nvPicPr>
          <p:cNvPr id="8" name="Picture 7">
            <a:extLst>
              <a:ext uri="{FF2B5EF4-FFF2-40B4-BE49-F238E27FC236}">
                <a16:creationId xmlns:a16="http://schemas.microsoft.com/office/drawing/2014/main" id="{472C56B1-CD41-41C8-9611-B827142BA3BA}"/>
              </a:ext>
            </a:extLst>
          </p:cNvPr>
          <p:cNvPicPr>
            <a:picLocks noChangeAspect="1"/>
          </p:cNvPicPr>
          <p:nvPr/>
        </p:nvPicPr>
        <p:blipFill>
          <a:blip r:embed="rId3"/>
          <a:stretch>
            <a:fillRect/>
          </a:stretch>
        </p:blipFill>
        <p:spPr>
          <a:xfrm>
            <a:off x="7479051" y="2141569"/>
            <a:ext cx="3512964" cy="2739467"/>
          </a:xfrm>
          <a:prstGeom prst="rect">
            <a:avLst/>
          </a:prstGeom>
        </p:spPr>
      </p:pic>
      <p:sp>
        <p:nvSpPr>
          <p:cNvPr id="9" name="Rectangle 8">
            <a:extLst>
              <a:ext uri="{FF2B5EF4-FFF2-40B4-BE49-F238E27FC236}">
                <a16:creationId xmlns:a16="http://schemas.microsoft.com/office/drawing/2014/main" id="{2C6FE315-DDE3-4C51-829A-43D0E03D40D9}"/>
              </a:ext>
            </a:extLst>
          </p:cNvPr>
          <p:cNvSpPr/>
          <p:nvPr/>
        </p:nvSpPr>
        <p:spPr>
          <a:xfrm>
            <a:off x="7476263" y="4153414"/>
            <a:ext cx="2416767" cy="16566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0" name="Rectangle 9">
            <a:extLst>
              <a:ext uri="{FF2B5EF4-FFF2-40B4-BE49-F238E27FC236}">
                <a16:creationId xmlns:a16="http://schemas.microsoft.com/office/drawing/2014/main" id="{9841DCBB-5A7D-4BD6-BB22-4A38A8B72B52}"/>
              </a:ext>
            </a:extLst>
          </p:cNvPr>
          <p:cNvSpPr/>
          <p:nvPr/>
        </p:nvSpPr>
        <p:spPr>
          <a:xfrm>
            <a:off x="7479051" y="4684449"/>
            <a:ext cx="2416767" cy="16566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12" name="Picture 11">
            <a:extLst>
              <a:ext uri="{FF2B5EF4-FFF2-40B4-BE49-F238E27FC236}">
                <a16:creationId xmlns:a16="http://schemas.microsoft.com/office/drawing/2014/main" id="{5AE3ACE2-D428-4CC4-9FFA-39995BB01C7F}"/>
              </a:ext>
            </a:extLst>
          </p:cNvPr>
          <p:cNvPicPr>
            <a:picLocks noChangeAspect="1"/>
          </p:cNvPicPr>
          <p:nvPr/>
        </p:nvPicPr>
        <p:blipFill>
          <a:blip r:embed="rId4"/>
          <a:stretch>
            <a:fillRect/>
          </a:stretch>
        </p:blipFill>
        <p:spPr>
          <a:xfrm>
            <a:off x="10653167" y="2703331"/>
            <a:ext cx="125079" cy="1110131"/>
          </a:xfrm>
          <a:prstGeom prst="rect">
            <a:avLst/>
          </a:prstGeom>
        </p:spPr>
      </p:pic>
      <p:pic>
        <p:nvPicPr>
          <p:cNvPr id="13" name="Picture 12">
            <a:extLst>
              <a:ext uri="{FF2B5EF4-FFF2-40B4-BE49-F238E27FC236}">
                <a16:creationId xmlns:a16="http://schemas.microsoft.com/office/drawing/2014/main" id="{ACB0B196-5DE1-4FDD-8911-31C3E7BAA70A}"/>
              </a:ext>
            </a:extLst>
          </p:cNvPr>
          <p:cNvPicPr>
            <a:picLocks noChangeAspect="1"/>
          </p:cNvPicPr>
          <p:nvPr/>
        </p:nvPicPr>
        <p:blipFill>
          <a:blip r:embed="rId4"/>
          <a:stretch>
            <a:fillRect/>
          </a:stretch>
        </p:blipFill>
        <p:spPr>
          <a:xfrm>
            <a:off x="10756927" y="2700085"/>
            <a:ext cx="125079" cy="1110131"/>
          </a:xfrm>
          <a:prstGeom prst="rect">
            <a:avLst/>
          </a:prstGeom>
        </p:spPr>
      </p:pic>
      <p:pic>
        <p:nvPicPr>
          <p:cNvPr id="14" name="Picture 13">
            <a:extLst>
              <a:ext uri="{FF2B5EF4-FFF2-40B4-BE49-F238E27FC236}">
                <a16:creationId xmlns:a16="http://schemas.microsoft.com/office/drawing/2014/main" id="{7F21EE69-F623-425E-845A-5CEA8C16E75E}"/>
              </a:ext>
            </a:extLst>
          </p:cNvPr>
          <p:cNvPicPr>
            <a:picLocks noChangeAspect="1"/>
          </p:cNvPicPr>
          <p:nvPr/>
        </p:nvPicPr>
        <p:blipFill>
          <a:blip r:embed="rId4"/>
          <a:stretch>
            <a:fillRect/>
          </a:stretch>
        </p:blipFill>
        <p:spPr>
          <a:xfrm>
            <a:off x="10870415" y="2706566"/>
            <a:ext cx="125079" cy="1110131"/>
          </a:xfrm>
          <a:prstGeom prst="rect">
            <a:avLst/>
          </a:prstGeom>
        </p:spPr>
      </p:pic>
    </p:spTree>
    <p:extLst>
      <p:ext uri="{BB962C8B-B14F-4D97-AF65-F5344CB8AC3E}">
        <p14:creationId xmlns:p14="http://schemas.microsoft.com/office/powerpoint/2010/main" val="2723182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DCD-3B11-42D8-BE27-D048F1F67F06}"/>
              </a:ext>
            </a:extLst>
          </p:cNvPr>
          <p:cNvSpPr txBox="1"/>
          <p:nvPr/>
        </p:nvSpPr>
        <p:spPr>
          <a:xfrm>
            <a:off x="2256817" y="291830"/>
            <a:ext cx="7422204" cy="584775"/>
          </a:xfrm>
          <a:prstGeom prst="rect">
            <a:avLst/>
          </a:prstGeom>
          <a:noFill/>
        </p:spPr>
        <p:txBody>
          <a:bodyPr wrap="square" rtlCol="0">
            <a:spAutoFit/>
          </a:bodyPr>
          <a:lstStyle/>
          <a:p>
            <a:pPr algn="ctr"/>
            <a:r>
              <a:rPr lang="en-US" sz="3200" dirty="0"/>
              <a:t>4. Check Connection IDs’ length</a:t>
            </a:r>
            <a:endParaRPr lang="en-IL" sz="3200" dirty="0"/>
          </a:p>
        </p:txBody>
      </p:sp>
      <p:sp>
        <p:nvSpPr>
          <p:cNvPr id="6" name="TextBox 5">
            <a:extLst>
              <a:ext uri="{FF2B5EF4-FFF2-40B4-BE49-F238E27FC236}">
                <a16:creationId xmlns:a16="http://schemas.microsoft.com/office/drawing/2014/main" id="{C65F553F-2FF3-48CA-9F53-9AB546AF010C}"/>
              </a:ext>
            </a:extLst>
          </p:cNvPr>
          <p:cNvSpPr txBox="1"/>
          <p:nvPr/>
        </p:nvSpPr>
        <p:spPr>
          <a:xfrm>
            <a:off x="2140085" y="3970938"/>
            <a:ext cx="8219390" cy="1140825"/>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2000"/>
            </a:lvl1pPr>
            <a:lvl2pPr marL="742950" lvl="1" indent="-285750">
              <a:lnSpc>
                <a:spcPct val="150000"/>
              </a:lnSpc>
              <a:buFont typeface="Arial" panose="020B0604020202020204" pitchFamily="34" charset="0"/>
              <a:buChar char="•"/>
              <a:defRPr sz="2000"/>
            </a:lvl2pPr>
          </a:lstStyle>
          <a:p>
            <a:pPr marL="0" indent="0">
              <a:buNone/>
            </a:pPr>
            <a:r>
              <a:rPr lang="en" sz="2400" kern="100" dirty="0">
                <a:effectLst/>
                <a:latin typeface="Tw Cen MT (Body)"/>
                <a:ea typeface="Noto Serif CJK SC"/>
                <a:cs typeface="Lohit Devanagari"/>
              </a:rPr>
              <a:t>If all checks passed, the dissector is set to be the QUIC disscector, and packet can be dissected as QUIC transport</a:t>
            </a:r>
            <a:endParaRPr lang="en-IL" sz="2400" kern="100" dirty="0">
              <a:effectLst/>
              <a:latin typeface="Tw Cen MT (Body)"/>
              <a:ea typeface="Noto Serif CJK SC"/>
              <a:cs typeface="Lohit Devanagari"/>
            </a:endParaRPr>
          </a:p>
        </p:txBody>
      </p:sp>
      <p:pic>
        <p:nvPicPr>
          <p:cNvPr id="3" name="Picture 2">
            <a:extLst>
              <a:ext uri="{FF2B5EF4-FFF2-40B4-BE49-F238E27FC236}">
                <a16:creationId xmlns:a16="http://schemas.microsoft.com/office/drawing/2014/main" id="{4A764EB6-498E-49D2-A45C-D084252CC802}"/>
              </a:ext>
            </a:extLst>
          </p:cNvPr>
          <p:cNvPicPr>
            <a:picLocks noChangeAspect="1"/>
          </p:cNvPicPr>
          <p:nvPr/>
        </p:nvPicPr>
        <p:blipFill>
          <a:blip r:embed="rId2"/>
          <a:stretch>
            <a:fillRect/>
          </a:stretch>
        </p:blipFill>
        <p:spPr>
          <a:xfrm>
            <a:off x="2911242" y="1603621"/>
            <a:ext cx="6677075" cy="2136664"/>
          </a:xfrm>
          <a:prstGeom prst="rect">
            <a:avLst/>
          </a:prstGeom>
        </p:spPr>
      </p:pic>
    </p:spTree>
    <p:extLst>
      <p:ext uri="{BB962C8B-B14F-4D97-AF65-F5344CB8AC3E}">
        <p14:creationId xmlns:p14="http://schemas.microsoft.com/office/powerpoint/2010/main" val="3950961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p:txBody>
          <a:bodyPr/>
          <a:lstStyle/>
          <a:p>
            <a:pPr algn="r" rtl="1"/>
            <a:r>
              <a:rPr lang="he-IL" dirty="0"/>
              <a:t>ציוני דרך</a:t>
            </a:r>
            <a:r>
              <a:rPr lang="en-US" dirty="0"/>
              <a:t> </a:t>
            </a:r>
            <a:r>
              <a:rPr lang="he-IL" dirty="0"/>
              <a:t> - מתוך </a:t>
            </a:r>
            <a:r>
              <a:rPr lang="en-US" dirty="0"/>
              <a:t>Top Level Design</a:t>
            </a:r>
          </a:p>
        </p:txBody>
      </p:sp>
      <p:graphicFrame>
        <p:nvGraphicFramePr>
          <p:cNvPr id="7" name="Table 6">
            <a:extLst>
              <a:ext uri="{FF2B5EF4-FFF2-40B4-BE49-F238E27FC236}">
                <a16:creationId xmlns:a16="http://schemas.microsoft.com/office/drawing/2014/main" id="{FB7668FF-4804-4C5A-AB35-00A557875216}"/>
              </a:ext>
            </a:extLst>
          </p:cNvPr>
          <p:cNvGraphicFramePr>
            <a:graphicFrameLocks noGrp="1"/>
          </p:cNvGraphicFramePr>
          <p:nvPr>
            <p:extLst>
              <p:ext uri="{D42A27DB-BD31-4B8C-83A1-F6EECF244321}">
                <p14:modId xmlns:p14="http://schemas.microsoft.com/office/powerpoint/2010/main" val="2106969738"/>
              </p:ext>
            </p:extLst>
          </p:nvPr>
        </p:nvGraphicFramePr>
        <p:xfrm>
          <a:off x="599365" y="1853248"/>
          <a:ext cx="10993269" cy="4587240"/>
        </p:xfrm>
        <a:graphic>
          <a:graphicData uri="http://schemas.openxmlformats.org/drawingml/2006/table">
            <a:tbl>
              <a:tblPr firstRow="1" bandRow="1">
                <a:tableStyleId>{5C22544A-7EE6-4342-B048-85BDC9FD1C3A}</a:tableStyleId>
              </a:tblPr>
              <a:tblGrid>
                <a:gridCol w="1626241">
                  <a:extLst>
                    <a:ext uri="{9D8B030D-6E8A-4147-A177-3AD203B41FA5}">
                      <a16:colId xmlns:a16="http://schemas.microsoft.com/office/drawing/2014/main" val="3071263569"/>
                    </a:ext>
                  </a:extLst>
                </a:gridCol>
                <a:gridCol w="5062298">
                  <a:extLst>
                    <a:ext uri="{9D8B030D-6E8A-4147-A177-3AD203B41FA5}">
                      <a16:colId xmlns:a16="http://schemas.microsoft.com/office/drawing/2014/main" val="3101837495"/>
                    </a:ext>
                  </a:extLst>
                </a:gridCol>
                <a:gridCol w="2320120">
                  <a:extLst>
                    <a:ext uri="{9D8B030D-6E8A-4147-A177-3AD203B41FA5}">
                      <a16:colId xmlns:a16="http://schemas.microsoft.com/office/drawing/2014/main" val="1935476178"/>
                    </a:ext>
                  </a:extLst>
                </a:gridCol>
                <a:gridCol w="1984610">
                  <a:extLst>
                    <a:ext uri="{9D8B030D-6E8A-4147-A177-3AD203B41FA5}">
                      <a16:colId xmlns:a16="http://schemas.microsoft.com/office/drawing/2014/main" val="691112076"/>
                    </a:ext>
                  </a:extLst>
                </a:gridCol>
              </a:tblGrid>
              <a:tr h="370840">
                <a:tc>
                  <a:txBody>
                    <a:bodyPr/>
                    <a:lstStyle/>
                    <a:p>
                      <a:pPr algn="ctr"/>
                      <a:endParaRPr lang="en-IL" dirty="0"/>
                    </a:p>
                  </a:txBody>
                  <a:tcPr anchor="ctr"/>
                </a:tc>
                <a:tc>
                  <a:txBody>
                    <a:bodyPr/>
                    <a:lstStyle/>
                    <a:p>
                      <a:pPr algn="ctr"/>
                      <a:r>
                        <a:rPr lang="en-US" dirty="0"/>
                        <a:t>Milestone</a:t>
                      </a:r>
                      <a:endParaRPr lang="en-IL" dirty="0"/>
                    </a:p>
                  </a:txBody>
                  <a:tcPr anchor="ctr"/>
                </a:tc>
                <a:tc>
                  <a:txBody>
                    <a:bodyPr/>
                    <a:lstStyle/>
                    <a:p>
                      <a:pPr algn="ctr"/>
                      <a:r>
                        <a:rPr lang="en-US" dirty="0"/>
                        <a:t>Product</a:t>
                      </a:r>
                      <a:endParaRPr lang="en-IL" dirty="0"/>
                    </a:p>
                  </a:txBody>
                  <a:tcPr anchor="ctr"/>
                </a:tc>
                <a:tc>
                  <a:txBody>
                    <a:bodyPr/>
                    <a:lstStyle/>
                    <a:p>
                      <a:pPr algn="ctr"/>
                      <a:r>
                        <a:rPr lang="en-US" dirty="0"/>
                        <a:t>Time Estimation</a:t>
                      </a:r>
                      <a:endParaRPr lang="en-IL" dirty="0"/>
                    </a:p>
                  </a:txBody>
                  <a:tcPr anchor="ctr"/>
                </a:tc>
                <a:extLst>
                  <a:ext uri="{0D108BD9-81ED-4DB2-BD59-A6C34878D82A}">
                    <a16:rowId xmlns:a16="http://schemas.microsoft.com/office/drawing/2014/main" val="49196855"/>
                  </a:ext>
                </a:extLst>
              </a:tr>
              <a:tr h="370840">
                <a:tc>
                  <a:txBody>
                    <a:bodyPr/>
                    <a:lstStyle/>
                    <a:p>
                      <a:pPr algn="ctr"/>
                      <a:r>
                        <a:rPr lang="en-US" dirty="0"/>
                        <a:t>Initiation</a:t>
                      </a:r>
                      <a:endParaRPr lang="en-IL" dirty="0"/>
                    </a:p>
                  </a:txBody>
                  <a:tcPr anchor="ctr"/>
                </a:tc>
                <a:tc>
                  <a:txBody>
                    <a:bodyPr/>
                    <a:lstStyle/>
                    <a:p>
                      <a:pPr algn="ctr"/>
                      <a:r>
                        <a:rPr lang="en-US" sz="1800" b="0" i="0" u="none" strike="noStrike" kern="1200" dirty="0">
                          <a:solidFill>
                            <a:schemeClr val="dk1"/>
                          </a:solidFill>
                          <a:effectLst/>
                          <a:latin typeface="+mn-lt"/>
                          <a:ea typeface="+mn-ea"/>
                          <a:cs typeface="+mn-cs"/>
                        </a:rPr>
                        <a:t>Fill-in the prerequisite knowledge gap of “Introduction to Computer Networks”</a:t>
                      </a:r>
                      <a:endParaRPr lang="en-IL" dirty="0"/>
                    </a:p>
                  </a:txBody>
                  <a:tcPr anchor="ctr"/>
                </a:tc>
                <a:tc>
                  <a:txBody>
                    <a:bodyPr/>
                    <a:lstStyle/>
                    <a:p>
                      <a:pPr algn="ctr"/>
                      <a:endParaRPr lang="en-IL" dirty="0"/>
                    </a:p>
                  </a:txBody>
                  <a:tcPr anchor="ctr"/>
                </a:tc>
                <a:tc>
                  <a:txBody>
                    <a:bodyPr/>
                    <a:lstStyle/>
                    <a:p>
                      <a:pPr algn="ctr"/>
                      <a:r>
                        <a:rPr lang="en-US" dirty="0"/>
                        <a:t>7</a:t>
                      </a:r>
                      <a:endParaRPr lang="en-IL" dirty="0"/>
                    </a:p>
                  </a:txBody>
                  <a:tcPr anchor="ctr"/>
                </a:tc>
                <a:extLst>
                  <a:ext uri="{0D108BD9-81ED-4DB2-BD59-A6C34878D82A}">
                    <a16:rowId xmlns:a16="http://schemas.microsoft.com/office/drawing/2014/main" val="4138509892"/>
                  </a:ext>
                </a:extLst>
              </a:tr>
              <a:tr h="370840">
                <a:tc rowSpan="2">
                  <a:txBody>
                    <a:bodyPr/>
                    <a:lstStyle/>
                    <a:p>
                      <a:pPr algn="ctr"/>
                      <a:r>
                        <a:rPr lang="en-US" dirty="0"/>
                        <a:t>Plan</a:t>
                      </a:r>
                    </a:p>
                  </a:txBody>
                  <a:tcPr anchor="ctr"/>
                </a:tc>
                <a:tc>
                  <a:txBody>
                    <a:bodyPr/>
                    <a:lstStyle/>
                    <a:p>
                      <a:pPr algn="ctr"/>
                      <a:r>
                        <a:rPr lang="en-US" sz="1800" b="0" i="0" u="none" strike="noStrike" kern="1200" dirty="0">
                          <a:solidFill>
                            <a:schemeClr val="dk1"/>
                          </a:solidFill>
                          <a:effectLst/>
                          <a:latin typeface="+mn-lt"/>
                          <a:ea typeface="+mn-ea"/>
                          <a:cs typeface="+mn-cs"/>
                        </a:rPr>
                        <a:t>Research about the different </a:t>
                      </a:r>
                      <a:r>
                        <a:rPr lang="en-US" sz="1800" b="0" i="0" u="none" strike="noStrike" kern="1200" dirty="0" err="1">
                          <a:solidFill>
                            <a:schemeClr val="dk1"/>
                          </a:solidFill>
                          <a:effectLst/>
                          <a:latin typeface="+mn-lt"/>
                          <a:ea typeface="+mn-ea"/>
                          <a:cs typeface="+mn-cs"/>
                        </a:rPr>
                        <a:t>Quic</a:t>
                      </a:r>
                      <a:r>
                        <a:rPr lang="en-US" sz="1800" b="0" i="0" u="none" strike="noStrike" kern="1200" dirty="0">
                          <a:solidFill>
                            <a:schemeClr val="dk1"/>
                          </a:solidFill>
                          <a:effectLst/>
                          <a:latin typeface="+mn-lt"/>
                          <a:ea typeface="+mn-ea"/>
                          <a:cs typeface="+mn-cs"/>
                        </a:rPr>
                        <a:t> implementations</a:t>
                      </a:r>
                      <a:endParaRPr lang="en-IL" dirty="0"/>
                    </a:p>
                  </a:txBody>
                  <a:tcPr anchor="ctr"/>
                </a:tc>
                <a:tc>
                  <a:txBody>
                    <a:bodyPr/>
                    <a:lstStyle/>
                    <a:p>
                      <a:pPr algn="ctr"/>
                      <a:r>
                        <a:rPr lang="en-US" dirty="0" err="1"/>
                        <a:t>Quic</a:t>
                      </a:r>
                      <a:r>
                        <a:rPr lang="en-US" dirty="0"/>
                        <a:t> implementation document</a:t>
                      </a:r>
                      <a:endParaRPr lang="en-IL" dirty="0"/>
                    </a:p>
                  </a:txBody>
                  <a:tcPr anchor="ctr"/>
                </a:tc>
                <a:tc>
                  <a:txBody>
                    <a:bodyPr/>
                    <a:lstStyle/>
                    <a:p>
                      <a:pPr algn="ctr"/>
                      <a:r>
                        <a:rPr lang="en-US" dirty="0"/>
                        <a:t>7</a:t>
                      </a:r>
                      <a:endParaRPr lang="en-IL" dirty="0"/>
                    </a:p>
                  </a:txBody>
                  <a:tcPr anchor="ctr"/>
                </a:tc>
                <a:extLst>
                  <a:ext uri="{0D108BD9-81ED-4DB2-BD59-A6C34878D82A}">
                    <a16:rowId xmlns:a16="http://schemas.microsoft.com/office/drawing/2014/main" val="446465684"/>
                  </a:ext>
                </a:extLst>
              </a:tr>
              <a:tr h="370840">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IL" dirty="0"/>
                    </a:p>
                  </a:txBody>
                  <a:tcPr anchor="ctr"/>
                </a:tc>
                <a:tc>
                  <a:txBody>
                    <a:bodyPr/>
                    <a:lstStyle/>
                    <a:p>
                      <a:pPr algn="ctr"/>
                      <a:r>
                        <a:rPr lang="en-US" dirty="0"/>
                        <a:t>Decide which open source implementation to use</a:t>
                      </a:r>
                      <a:endParaRPr lang="en-IL" dirty="0"/>
                    </a:p>
                  </a:txBody>
                  <a:tcPr anchor="ctr"/>
                </a:tc>
                <a:tc>
                  <a:txBody>
                    <a:bodyPr/>
                    <a:lstStyle/>
                    <a:p>
                      <a:pPr algn="ctr"/>
                      <a:endParaRPr lang="en-IL" dirty="0"/>
                    </a:p>
                  </a:txBody>
                  <a:tcPr anchor="ctr"/>
                </a:tc>
                <a:tc>
                  <a:txBody>
                    <a:bodyPr/>
                    <a:lstStyle/>
                    <a:p>
                      <a:pPr algn="ctr"/>
                      <a:r>
                        <a:rPr lang="en-US" dirty="0"/>
                        <a:t>7</a:t>
                      </a:r>
                      <a:endParaRPr lang="en-IL" dirty="0"/>
                    </a:p>
                  </a:txBody>
                  <a:tcPr anchor="ctr"/>
                </a:tc>
                <a:extLst>
                  <a:ext uri="{0D108BD9-81ED-4DB2-BD59-A6C34878D82A}">
                    <a16:rowId xmlns:a16="http://schemas.microsoft.com/office/drawing/2014/main" val="3961375755"/>
                  </a:ext>
                </a:extLst>
              </a:tr>
              <a:tr h="370840">
                <a:tc row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Execute</a:t>
                      </a:r>
                      <a:endParaRPr lang="en-IL" dirty="0"/>
                    </a:p>
                  </a:txBody>
                  <a:tcPr anchor="ctr"/>
                </a:tc>
                <a:tc>
                  <a:txBody>
                    <a:bodyPr/>
                    <a:lstStyle/>
                    <a:p>
                      <a:pPr algn="ctr"/>
                      <a:r>
                        <a:rPr lang="en-US" dirty="0"/>
                        <a:t>Build the chosen implementations on our machines</a:t>
                      </a:r>
                      <a:endParaRPr lang="en-IL" dirty="0"/>
                    </a:p>
                  </a:txBody>
                  <a:tcPr anchor="ctr"/>
                </a:tc>
                <a:tc>
                  <a:txBody>
                    <a:bodyPr/>
                    <a:lstStyle/>
                    <a:p>
                      <a:pPr algn="ctr"/>
                      <a:r>
                        <a:rPr lang="en-US" dirty="0"/>
                        <a:t>Working environment</a:t>
                      </a:r>
                      <a:endParaRPr lang="en-IL" dirty="0"/>
                    </a:p>
                  </a:txBody>
                  <a:tcPr anchor="ctr"/>
                </a:tc>
                <a:tc>
                  <a:txBody>
                    <a:bodyPr/>
                    <a:lstStyle/>
                    <a:p>
                      <a:pPr algn="ctr"/>
                      <a:r>
                        <a:rPr lang="en-US" dirty="0"/>
                        <a:t>14</a:t>
                      </a:r>
                      <a:endParaRPr lang="en-IL" dirty="0"/>
                    </a:p>
                  </a:txBody>
                  <a:tcPr anchor="ctr"/>
                </a:tc>
                <a:extLst>
                  <a:ext uri="{0D108BD9-81ED-4DB2-BD59-A6C34878D82A}">
                    <a16:rowId xmlns:a16="http://schemas.microsoft.com/office/drawing/2014/main" val="3558101763"/>
                  </a:ext>
                </a:extLst>
              </a:tr>
              <a:tr h="370840">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IL" dirty="0"/>
                    </a:p>
                  </a:txBody>
                  <a:tcPr anchor="ctr"/>
                </a:tc>
                <a:tc>
                  <a:txBody>
                    <a:bodyPr/>
                    <a:lstStyle/>
                    <a:p>
                      <a:pPr algn="ctr"/>
                      <a:r>
                        <a:rPr lang="en-US" dirty="0"/>
                        <a:t>Create a script to count the number of </a:t>
                      </a:r>
                      <a:r>
                        <a:rPr lang="en-US" dirty="0" err="1"/>
                        <a:t>Quic</a:t>
                      </a:r>
                      <a:r>
                        <a:rPr lang="en-US" dirty="0"/>
                        <a:t> connections in sliding windows</a:t>
                      </a:r>
                      <a:endParaRPr lang="en-IL" dirty="0"/>
                    </a:p>
                  </a:txBody>
                  <a:tcPr anchor="ctr"/>
                </a:tc>
                <a:tc>
                  <a:txBody>
                    <a:bodyPr/>
                    <a:lstStyle/>
                    <a:p>
                      <a:pPr algn="ctr"/>
                      <a:r>
                        <a:rPr lang="en-US" dirty="0"/>
                        <a:t>Script</a:t>
                      </a:r>
                      <a:endParaRPr lang="en-IL" dirty="0"/>
                    </a:p>
                  </a:txBody>
                  <a:tcPr anchor="ctr"/>
                </a:tc>
                <a:tc>
                  <a:txBody>
                    <a:bodyPr/>
                    <a:lstStyle/>
                    <a:p>
                      <a:pPr algn="ctr"/>
                      <a:r>
                        <a:rPr lang="en-US" dirty="0"/>
                        <a:t>7</a:t>
                      </a:r>
                      <a:endParaRPr lang="en-IL" dirty="0"/>
                    </a:p>
                  </a:txBody>
                  <a:tcPr anchor="ctr"/>
                </a:tc>
                <a:extLst>
                  <a:ext uri="{0D108BD9-81ED-4DB2-BD59-A6C34878D82A}">
                    <a16:rowId xmlns:a16="http://schemas.microsoft.com/office/drawing/2014/main" val="3271677622"/>
                  </a:ext>
                </a:extLst>
              </a:tr>
              <a:tr h="370840">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IL" dirty="0"/>
                    </a:p>
                  </a:txBody>
                  <a:tcPr anchor="ctr"/>
                </a:tc>
                <a:tc>
                  <a:txBody>
                    <a:bodyPr/>
                    <a:lstStyle/>
                    <a:p>
                      <a:pPr algn="ctr"/>
                      <a:r>
                        <a:rPr lang="en-US" dirty="0"/>
                        <a:t>Tweaks and optimization of the script + Researching Wireshark’s code</a:t>
                      </a:r>
                      <a:endParaRPr lang="en-IL" dirty="0"/>
                    </a:p>
                  </a:txBody>
                  <a:tcPr anchor="ctr"/>
                </a:tc>
                <a:tc>
                  <a:txBody>
                    <a:bodyPr/>
                    <a:lstStyle/>
                    <a:p>
                      <a:pPr algn="ctr"/>
                      <a:endParaRPr lang="en-IL" dirty="0"/>
                    </a:p>
                  </a:txBody>
                  <a:tcPr anchor="ctr"/>
                </a:tc>
                <a:tc>
                  <a:txBody>
                    <a:bodyPr/>
                    <a:lstStyle/>
                    <a:p>
                      <a:pPr algn="ctr"/>
                      <a:r>
                        <a:rPr lang="en-US" dirty="0"/>
                        <a:t>7</a:t>
                      </a:r>
                      <a:endParaRPr lang="en-IL" dirty="0"/>
                    </a:p>
                  </a:txBody>
                  <a:tcPr anchor="ctr"/>
                </a:tc>
                <a:extLst>
                  <a:ext uri="{0D108BD9-81ED-4DB2-BD59-A6C34878D82A}">
                    <a16:rowId xmlns:a16="http://schemas.microsoft.com/office/drawing/2014/main" val="383129972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Close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IL" dirty="0"/>
                    </a:p>
                  </a:txBody>
                  <a:tcPr anchor="ctr"/>
                </a:tc>
                <a:tc>
                  <a:txBody>
                    <a:bodyPr/>
                    <a:lstStyle/>
                    <a:p>
                      <a:pPr algn="ctr"/>
                      <a:r>
                        <a:rPr lang="en-US" dirty="0"/>
                        <a:t>Complete the Project</a:t>
                      </a:r>
                      <a:endParaRPr lang="en-IL" dirty="0"/>
                    </a:p>
                  </a:txBody>
                  <a:tcPr anchor="ctr"/>
                </a:tc>
                <a:tc>
                  <a:txBody>
                    <a:bodyPr/>
                    <a:lstStyle/>
                    <a:p>
                      <a:pPr algn="ctr"/>
                      <a:endParaRPr lang="en-IL" dirty="0"/>
                    </a:p>
                  </a:txBody>
                  <a:tcPr anchor="ctr"/>
                </a:tc>
                <a:tc>
                  <a:txBody>
                    <a:bodyPr/>
                    <a:lstStyle/>
                    <a:p>
                      <a:pPr algn="ctr"/>
                      <a:r>
                        <a:rPr lang="he-IL" dirty="0"/>
                        <a:t>4</a:t>
                      </a:r>
                      <a:endParaRPr lang="en-IL" dirty="0"/>
                    </a:p>
                  </a:txBody>
                  <a:tcPr anchor="ctr"/>
                </a:tc>
                <a:extLst>
                  <a:ext uri="{0D108BD9-81ED-4DB2-BD59-A6C34878D82A}">
                    <a16:rowId xmlns:a16="http://schemas.microsoft.com/office/drawing/2014/main" val="383589124"/>
                  </a:ext>
                </a:extLst>
              </a:tr>
            </a:tbl>
          </a:graphicData>
        </a:graphic>
      </p:graphicFrame>
    </p:spTree>
    <p:extLst>
      <p:ext uri="{BB962C8B-B14F-4D97-AF65-F5344CB8AC3E}">
        <p14:creationId xmlns:p14="http://schemas.microsoft.com/office/powerpoint/2010/main" val="332278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אסטרטגיית עבודה</a:t>
            </a:r>
            <a:endParaRPr lang="en-US" dirty="0"/>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527138"/>
            <a:ext cx="9257373" cy="5016963"/>
          </a:xfrm>
        </p:spPr>
        <p:txBody>
          <a:bodyPr>
            <a:normAutofit/>
          </a:bodyPr>
          <a:lstStyle/>
          <a:p>
            <a:pPr algn="r" rtl="1"/>
            <a:r>
              <a:rPr lang="he-IL" dirty="0"/>
              <a:t>למידה כללית על קורס מבוא לרשתות על מנת לצמצם פערים.</a:t>
            </a:r>
          </a:p>
          <a:p>
            <a:pPr algn="r" rtl="1"/>
            <a:r>
              <a:rPr lang="he-IL" dirty="0"/>
              <a:t>בחינת </a:t>
            </a:r>
            <a:r>
              <a:rPr lang="en-US" dirty="0"/>
              <a:t>Open Sources</a:t>
            </a:r>
            <a:r>
              <a:rPr lang="he-IL" dirty="0"/>
              <a:t> עבור הרכיבים של צד השרת והלקוח</a:t>
            </a:r>
          </a:p>
          <a:p>
            <a:pPr lvl="1" algn="r" rtl="1"/>
            <a:r>
              <a:rPr lang="he-IL" b="1" dirty="0"/>
              <a:t>תוצר:</a:t>
            </a:r>
            <a:r>
              <a:rPr lang="he-IL" dirty="0"/>
              <a:t> מסמך </a:t>
            </a:r>
            <a:r>
              <a:rPr lang="en-US" dirty="0"/>
              <a:t>Open Sources</a:t>
            </a:r>
            <a:r>
              <a:rPr lang="he-IL" dirty="0"/>
              <a:t> אופציונאליים לעבודה עבור ה-</a:t>
            </a:r>
            <a:r>
              <a:rPr lang="en-US" dirty="0"/>
              <a:t>Server</a:t>
            </a:r>
            <a:r>
              <a:rPr lang="he-IL" dirty="0"/>
              <a:t> וה-</a:t>
            </a:r>
            <a:r>
              <a:rPr lang="en-US" dirty="0"/>
              <a:t>Client</a:t>
            </a:r>
            <a:r>
              <a:rPr lang="he-IL" dirty="0"/>
              <a:t>.</a:t>
            </a:r>
          </a:p>
          <a:p>
            <a:pPr algn="r" rtl="1"/>
            <a:r>
              <a:rPr lang="he-IL" dirty="0"/>
              <a:t>ניסיון מימוש מספר </a:t>
            </a:r>
            <a:r>
              <a:rPr lang="he-IL" dirty="0" err="1"/>
              <a:t>אימפלמנטציות</a:t>
            </a:r>
            <a:r>
              <a:rPr lang="he-IL" dirty="0"/>
              <a:t> שונות כגון:</a:t>
            </a:r>
          </a:p>
          <a:p>
            <a:pPr lvl="1" algn="r" rtl="1"/>
            <a:r>
              <a:rPr lang="en-US" dirty="0"/>
              <a:t>Chromium</a:t>
            </a:r>
          </a:p>
          <a:p>
            <a:pPr lvl="1" algn="r" rtl="1"/>
            <a:r>
              <a:rPr lang="en-US" dirty="0" err="1"/>
              <a:t>Lsquic</a:t>
            </a:r>
            <a:endParaRPr lang="en-US" dirty="0"/>
          </a:p>
          <a:p>
            <a:pPr lvl="1" algn="r" rtl="1"/>
            <a:r>
              <a:rPr lang="en-US" dirty="0" err="1"/>
              <a:t>Mvfst</a:t>
            </a:r>
            <a:endParaRPr lang="en-US" dirty="0"/>
          </a:p>
          <a:p>
            <a:pPr lvl="1" algn="r" rtl="1"/>
            <a:r>
              <a:rPr lang="en-US" dirty="0" err="1"/>
              <a:t>Aioquic</a:t>
            </a:r>
            <a:endParaRPr lang="he-IL" dirty="0"/>
          </a:p>
          <a:p>
            <a:pPr algn="r" rtl="1"/>
            <a:r>
              <a:rPr lang="he-IL" dirty="0"/>
              <a:t>כתיבת סקריפט למניית מספר חיבורי </a:t>
            </a:r>
            <a:r>
              <a:rPr lang="en-US" dirty="0" err="1"/>
              <a:t>Quic</a:t>
            </a:r>
            <a:r>
              <a:rPr lang="he-IL" dirty="0"/>
              <a:t> שונים לפי </a:t>
            </a:r>
            <a:r>
              <a:rPr lang="en-US" dirty="0"/>
              <a:t>Sliding window</a:t>
            </a:r>
            <a:r>
              <a:rPr lang="he-IL" dirty="0"/>
              <a:t>.</a:t>
            </a:r>
          </a:p>
          <a:p>
            <a:pPr algn="r" rtl="1"/>
            <a:r>
              <a:rPr lang="he-IL" dirty="0"/>
              <a:t>חקירת הקוד של </a:t>
            </a:r>
            <a:r>
              <a:rPr lang="en-US" dirty="0" err="1"/>
              <a:t>wireshark</a:t>
            </a:r>
            <a:r>
              <a:rPr lang="he-IL" dirty="0"/>
              <a:t> בכדי להבין כיצד הוא מסווג חבילה כ-</a:t>
            </a:r>
            <a:r>
              <a:rPr lang="en-US" dirty="0" err="1"/>
              <a:t>Quic</a:t>
            </a:r>
            <a:r>
              <a:rPr lang="he-IL" dirty="0"/>
              <a:t>.</a:t>
            </a:r>
          </a:p>
        </p:txBody>
      </p:sp>
    </p:spTree>
    <p:extLst>
      <p:ext uri="{BB962C8B-B14F-4D97-AF65-F5344CB8AC3E}">
        <p14:creationId xmlns:p14="http://schemas.microsoft.com/office/powerpoint/2010/main" val="38760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down)">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down)">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מתודולוגית עבודה</a:t>
            </a:r>
            <a:endParaRPr lang="en-US" dirty="0"/>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527138"/>
            <a:ext cx="9257373" cy="5016963"/>
          </a:xfrm>
        </p:spPr>
        <p:txBody>
          <a:bodyPr>
            <a:normAutofit/>
          </a:bodyPr>
          <a:lstStyle/>
          <a:p>
            <a:pPr algn="r" rtl="1"/>
            <a:r>
              <a:rPr lang="he-IL" dirty="0"/>
              <a:t>עבודה </a:t>
            </a:r>
            <a:r>
              <a:rPr lang="he-IL" dirty="0" err="1"/>
              <a:t>איטרטיבית</a:t>
            </a:r>
            <a:r>
              <a:rPr lang="he-IL" dirty="0"/>
              <a:t>:</a:t>
            </a:r>
          </a:p>
          <a:p>
            <a:pPr lvl="1" algn="r" rtl="1"/>
            <a:r>
              <a:rPr lang="he-IL" sz="2200" dirty="0"/>
              <a:t>בחירת </a:t>
            </a:r>
            <a:r>
              <a:rPr lang="en-US" sz="2200" dirty="0"/>
              <a:t>Open Sources</a:t>
            </a:r>
            <a:r>
              <a:rPr lang="he-IL" sz="2200" dirty="0"/>
              <a:t> עבור ה-</a:t>
            </a:r>
            <a:r>
              <a:rPr lang="en-US" sz="2200" dirty="0"/>
              <a:t>Server</a:t>
            </a:r>
            <a:r>
              <a:rPr lang="he-IL" sz="2200" dirty="0"/>
              <a:t> + </a:t>
            </a:r>
            <a:r>
              <a:rPr lang="en-US" sz="2200" dirty="0"/>
              <a:t>Client</a:t>
            </a:r>
            <a:r>
              <a:rPr lang="he-IL" sz="2200" dirty="0"/>
              <a:t> </a:t>
            </a:r>
          </a:p>
          <a:p>
            <a:pPr lvl="1" algn="r" rtl="1"/>
            <a:r>
              <a:rPr lang="he-IL" sz="2200" dirty="0"/>
              <a:t>הקמת הסביבה עבור ה-</a:t>
            </a:r>
            <a:r>
              <a:rPr lang="en-US" sz="2200" dirty="0"/>
              <a:t>Open Sources</a:t>
            </a:r>
            <a:r>
              <a:rPr lang="he-IL" sz="2200" dirty="0"/>
              <a:t> + בדיקת צד </a:t>
            </a:r>
            <a:r>
              <a:rPr lang="en-US" sz="2200" dirty="0"/>
              <a:t>Client</a:t>
            </a:r>
            <a:r>
              <a:rPr lang="he-IL" sz="2200" dirty="0"/>
              <a:t> ו-</a:t>
            </a:r>
            <a:r>
              <a:rPr lang="en-US" sz="2200" dirty="0"/>
              <a:t>Server</a:t>
            </a:r>
            <a:r>
              <a:rPr lang="he-IL" sz="2200" dirty="0"/>
              <a:t> ותקשורת ביניהם על שתי סביבות שונות.</a:t>
            </a:r>
          </a:p>
          <a:p>
            <a:pPr lvl="1" algn="r" rtl="1"/>
            <a:r>
              <a:rPr lang="he-IL" sz="2200" dirty="0"/>
              <a:t>בדיקת ה-</a:t>
            </a:r>
            <a:r>
              <a:rPr lang="en-US" sz="2200" dirty="0"/>
              <a:t>Client</a:t>
            </a:r>
            <a:r>
              <a:rPr lang="he-IL" sz="2200" dirty="0"/>
              <a:t> מול שרת </a:t>
            </a:r>
            <a:r>
              <a:rPr lang="en-US" sz="2200" dirty="0" err="1"/>
              <a:t>Quic.rocks</a:t>
            </a:r>
            <a:r>
              <a:rPr lang="he-IL" sz="2200" dirty="0"/>
              <a:t> של גוגל בכדי לוודא שהתעבורה מתבצעת ב-</a:t>
            </a:r>
            <a:r>
              <a:rPr lang="en-US" sz="2200" dirty="0" err="1"/>
              <a:t>Quic</a:t>
            </a:r>
            <a:r>
              <a:rPr lang="he-IL" sz="2200" dirty="0"/>
              <a:t>.</a:t>
            </a:r>
            <a:endParaRPr lang="en-US" sz="2200" dirty="0"/>
          </a:p>
          <a:p>
            <a:pPr lvl="1" algn="r" rtl="1"/>
            <a:r>
              <a:rPr lang="he-IL" sz="2200" dirty="0"/>
              <a:t>בדיקת שפיות של השרת ולקוח באמצעות </a:t>
            </a:r>
            <a:r>
              <a:rPr lang="en-US" sz="2200" dirty="0"/>
              <a:t>Wireshark</a:t>
            </a:r>
            <a:r>
              <a:rPr lang="he-IL" sz="2200" dirty="0"/>
              <a:t>.</a:t>
            </a:r>
            <a:endParaRPr lang="en-US" sz="2200" dirty="0"/>
          </a:p>
          <a:p>
            <a:pPr lvl="1" algn="r" rtl="1"/>
            <a:r>
              <a:rPr lang="he-IL" sz="2200" dirty="0"/>
              <a:t>בדיקת הסקריפט על תעבורת </a:t>
            </a:r>
            <a:r>
              <a:rPr lang="en-US" sz="2200" dirty="0" err="1"/>
              <a:t>Quic</a:t>
            </a:r>
            <a:r>
              <a:rPr lang="he-IL" sz="2200" dirty="0"/>
              <a:t> באמצעות שימוש בגוגל </a:t>
            </a:r>
            <a:r>
              <a:rPr lang="he-IL" sz="2200" dirty="0" err="1"/>
              <a:t>ויוטיוב</a:t>
            </a:r>
            <a:r>
              <a:rPr lang="he-IL" sz="2200" dirty="0"/>
              <a:t> לקבלת תעבורת </a:t>
            </a:r>
            <a:r>
              <a:rPr lang="en-US" sz="2200" dirty="0" err="1"/>
              <a:t>Quic</a:t>
            </a:r>
            <a:r>
              <a:rPr lang="he-IL" sz="2200" dirty="0"/>
              <a:t>.</a:t>
            </a:r>
            <a:endParaRPr lang="he-IL" sz="2400" dirty="0"/>
          </a:p>
        </p:txBody>
      </p:sp>
    </p:spTree>
    <p:extLst>
      <p:ext uri="{BB962C8B-B14F-4D97-AF65-F5344CB8AC3E}">
        <p14:creationId xmlns:p14="http://schemas.microsoft.com/office/powerpoint/2010/main" val="4125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p:txBody>
          <a:bodyPr/>
          <a:lstStyle/>
          <a:p>
            <a:pPr algn="r" rtl="1"/>
            <a:r>
              <a:rPr lang="he-IL" dirty="0"/>
              <a:t>הצגה</a:t>
            </a:r>
            <a:endParaRPr lang="en-US" dirty="0"/>
          </a:p>
        </p:txBody>
      </p:sp>
      <p:pic>
        <p:nvPicPr>
          <p:cNvPr id="6" name="Content Placeholder 5">
            <a:extLst>
              <a:ext uri="{FF2B5EF4-FFF2-40B4-BE49-F238E27FC236}">
                <a16:creationId xmlns:a16="http://schemas.microsoft.com/office/drawing/2014/main" id="{F5B109BA-6F59-44B1-8978-D5350358B29B}"/>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3471271" y="1250125"/>
            <a:ext cx="5249457" cy="4923404"/>
          </a:xfrm>
        </p:spPr>
      </p:pic>
    </p:spTree>
    <p:extLst>
      <p:ext uri="{BB962C8B-B14F-4D97-AF65-F5344CB8AC3E}">
        <p14:creationId xmlns:p14="http://schemas.microsoft.com/office/powerpoint/2010/main" val="20070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תוצרים</a:t>
            </a:r>
            <a:endParaRPr lang="en-US" dirty="0"/>
          </a:p>
        </p:txBody>
      </p:sp>
      <p:sp>
        <p:nvSpPr>
          <p:cNvPr id="4" name="Content Placeholder 2">
            <a:extLst>
              <a:ext uri="{FF2B5EF4-FFF2-40B4-BE49-F238E27FC236}">
                <a16:creationId xmlns:a16="http://schemas.microsoft.com/office/drawing/2014/main" id="{A55119D6-7E4C-49AC-A1FD-B466B3C79AAD}"/>
              </a:ext>
            </a:extLst>
          </p:cNvPr>
          <p:cNvSpPr txBox="1">
            <a:spLocks/>
          </p:cNvSpPr>
          <p:nvPr/>
        </p:nvSpPr>
        <p:spPr>
          <a:xfrm>
            <a:off x="792480" y="1167215"/>
            <a:ext cx="9257373" cy="5016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r" rtl="1"/>
            <a:r>
              <a:rPr lang="he-IL" dirty="0"/>
              <a:t>מסמך המפרט על כל המימושים הרלוונטיים של </a:t>
            </a:r>
            <a:r>
              <a:rPr lang="en-US" dirty="0" err="1"/>
              <a:t>Quic</a:t>
            </a:r>
            <a:r>
              <a:rPr lang="he-IL" dirty="0"/>
              <a:t> ויצירת טבלה המפרטת את היתרונות והחסרונות של כל מימוש.</a:t>
            </a:r>
            <a:endParaRPr lang="en-US" dirty="0"/>
          </a:p>
          <a:p>
            <a:pPr algn="r" rtl="1"/>
            <a:r>
              <a:rPr lang="he-IL" dirty="0"/>
              <a:t>התקנת </a:t>
            </a:r>
            <a:r>
              <a:rPr lang="en-US" dirty="0"/>
              <a:t>Chromium</a:t>
            </a:r>
            <a:r>
              <a:rPr lang="he-IL" dirty="0"/>
              <a:t> בהצלחה על סביבת עבודה ושימוש בצד שרת ולקוח כדי לבדוק קשרים על אותו מחשב.</a:t>
            </a:r>
          </a:p>
          <a:p>
            <a:pPr algn="r" rtl="1"/>
            <a:r>
              <a:rPr lang="he-IL" dirty="0"/>
              <a:t>מסמך המפרט בצורה בסיסית כיצד להתקין את </a:t>
            </a:r>
            <a:r>
              <a:rPr lang="en-US" dirty="0"/>
              <a:t>chromium</a:t>
            </a:r>
            <a:r>
              <a:rPr lang="he-IL" dirty="0"/>
              <a:t> על סביבת עבודה של </a:t>
            </a:r>
            <a:r>
              <a:rPr lang="en-US" dirty="0"/>
              <a:t>ubuntu</a:t>
            </a:r>
            <a:r>
              <a:rPr lang="he-IL" dirty="0"/>
              <a:t>.</a:t>
            </a:r>
          </a:p>
          <a:p>
            <a:pPr algn="r" rtl="1"/>
            <a:r>
              <a:rPr lang="he-IL" dirty="0"/>
              <a:t>סקריפט המונה את מספר קשרי </a:t>
            </a:r>
            <a:r>
              <a:rPr lang="en-US" dirty="0" err="1"/>
              <a:t>Quic</a:t>
            </a:r>
            <a:r>
              <a:rPr lang="he-IL" dirty="0"/>
              <a:t> ב-</a:t>
            </a:r>
            <a:r>
              <a:rPr lang="en-US" dirty="0"/>
              <a:t>Sliding window</a:t>
            </a:r>
            <a:r>
              <a:rPr lang="he-IL" dirty="0"/>
              <a:t> תוך שימוש ב-</a:t>
            </a:r>
            <a:r>
              <a:rPr lang="en-US" dirty="0" err="1"/>
              <a:t>HyperLogLog</a:t>
            </a:r>
            <a:r>
              <a:rPr lang="he-IL" dirty="0"/>
              <a:t>.</a:t>
            </a:r>
            <a:endParaRPr lang="en-US" dirty="0"/>
          </a:p>
          <a:p>
            <a:pPr algn="r" rtl="1"/>
            <a:r>
              <a:rPr lang="he-IL" dirty="0"/>
              <a:t>מסמך תיעוד הקוד הרלוונטי ב-</a:t>
            </a:r>
            <a:r>
              <a:rPr lang="en-US" dirty="0"/>
              <a:t>Wireshark</a:t>
            </a:r>
            <a:r>
              <a:rPr lang="he-IL" dirty="0"/>
              <a:t> האחראי על סיווג חבילה כ-</a:t>
            </a:r>
            <a:r>
              <a:rPr lang="en-US" dirty="0"/>
              <a:t>QUIC</a:t>
            </a:r>
            <a:r>
              <a:rPr lang="he-IL" dirty="0"/>
              <a:t>.</a:t>
            </a:r>
          </a:p>
        </p:txBody>
      </p:sp>
    </p:spTree>
    <p:extLst>
      <p:ext uri="{BB962C8B-B14F-4D97-AF65-F5344CB8AC3E}">
        <p14:creationId xmlns:p14="http://schemas.microsoft.com/office/powerpoint/2010/main" val="66996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מה למדנו</a:t>
            </a:r>
            <a:endParaRPr lang="en-US" dirty="0"/>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527138"/>
            <a:ext cx="9257373" cy="5016963"/>
          </a:xfrm>
        </p:spPr>
        <p:txBody>
          <a:bodyPr>
            <a:normAutofit/>
          </a:bodyPr>
          <a:lstStyle/>
          <a:p>
            <a:pPr algn="r" rtl="1"/>
            <a:r>
              <a:rPr lang="he-IL" dirty="0"/>
              <a:t>כיצד עובדים פרוטוקולים שונים בשכבת התעבורה.</a:t>
            </a:r>
          </a:p>
          <a:p>
            <a:pPr algn="r" rtl="1"/>
            <a:r>
              <a:rPr lang="he-IL" dirty="0"/>
              <a:t>כיצד עובד </a:t>
            </a:r>
            <a:r>
              <a:rPr lang="en-US" dirty="0" err="1"/>
              <a:t>Quic</a:t>
            </a:r>
            <a:r>
              <a:rPr lang="he-IL" dirty="0"/>
              <a:t>, היתרונות שלו לעומת פרוטוקולים קיימים.</a:t>
            </a:r>
          </a:p>
          <a:p>
            <a:pPr algn="r" rtl="1"/>
            <a:r>
              <a:rPr lang="he-IL" dirty="0"/>
              <a:t>עבודה והקמת סביבות ב-</a:t>
            </a:r>
            <a:r>
              <a:rPr lang="en-US" dirty="0"/>
              <a:t>Linux</a:t>
            </a:r>
            <a:r>
              <a:rPr lang="he-IL" dirty="0"/>
              <a:t>.</a:t>
            </a:r>
            <a:endParaRPr lang="en-US" dirty="0"/>
          </a:p>
          <a:p>
            <a:pPr algn="r" rtl="1"/>
            <a:r>
              <a:rPr lang="he-IL" dirty="0"/>
              <a:t>הקמת צד שרת וצד לקוח תוך שימוש באימפלמנטציה של </a:t>
            </a:r>
            <a:r>
              <a:rPr lang="en-US" dirty="0"/>
              <a:t>Chromium</a:t>
            </a:r>
            <a:r>
              <a:rPr lang="he-IL" dirty="0"/>
              <a:t>.</a:t>
            </a:r>
          </a:p>
          <a:p>
            <a:pPr algn="r" rtl="1"/>
            <a:r>
              <a:rPr lang="he-IL" dirty="0"/>
              <a:t>עבודה עם </a:t>
            </a:r>
            <a:r>
              <a:rPr lang="he-IL" dirty="0" err="1"/>
              <a:t>פייתון</a:t>
            </a:r>
            <a:r>
              <a:rPr lang="he-IL" dirty="0"/>
              <a:t> לצורך כתיבת הסקריפט.</a:t>
            </a:r>
            <a:endParaRPr lang="en-US" dirty="0"/>
          </a:p>
          <a:p>
            <a:pPr algn="r" rtl="1"/>
            <a:r>
              <a:rPr lang="he-IL" dirty="0"/>
              <a:t>הכרה בסיסית של האלגוריתם </a:t>
            </a:r>
            <a:r>
              <a:rPr lang="en-US" dirty="0" err="1"/>
              <a:t>HyperLogLog</a:t>
            </a:r>
            <a:r>
              <a:rPr lang="he-IL"/>
              <a:t>.</a:t>
            </a:r>
            <a:endParaRPr lang="en-US" dirty="0"/>
          </a:p>
          <a:p>
            <a:pPr algn="r" rtl="1"/>
            <a:r>
              <a:rPr lang="he-IL" dirty="0"/>
              <a:t>עבודה וקומפילציה של </a:t>
            </a:r>
            <a:r>
              <a:rPr lang="en-US" dirty="0"/>
              <a:t>Open Sources</a:t>
            </a:r>
            <a:r>
              <a:rPr lang="he-IL" dirty="0"/>
              <a:t>.</a:t>
            </a:r>
          </a:p>
          <a:p>
            <a:pPr algn="r" rtl="1"/>
            <a:r>
              <a:rPr lang="he-IL" dirty="0"/>
              <a:t>עבודה עם </a:t>
            </a:r>
            <a:r>
              <a:rPr lang="en-US" dirty="0" err="1"/>
              <a:t>Pyshark</a:t>
            </a:r>
            <a:r>
              <a:rPr lang="he-IL" dirty="0"/>
              <a:t> ו-</a:t>
            </a:r>
            <a:r>
              <a:rPr lang="en-US" dirty="0"/>
              <a:t>Wireshark</a:t>
            </a:r>
            <a:r>
              <a:rPr lang="he-IL" dirty="0"/>
              <a:t> לצורך עיבוד חבילות אינטרנט.</a:t>
            </a:r>
            <a:endParaRPr lang="en-US" dirty="0"/>
          </a:p>
          <a:p>
            <a:pPr algn="r" rtl="1"/>
            <a:endParaRPr lang="en-US" dirty="0"/>
          </a:p>
        </p:txBody>
      </p:sp>
    </p:spTree>
    <p:extLst>
      <p:ext uri="{BB962C8B-B14F-4D97-AF65-F5344CB8AC3E}">
        <p14:creationId xmlns:p14="http://schemas.microsoft.com/office/powerpoint/2010/main" val="267183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רקע</a:t>
            </a:r>
            <a:endParaRPr lang="en-US" dirty="0"/>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527138"/>
            <a:ext cx="9257373" cy="4195481"/>
          </a:xfrm>
        </p:spPr>
        <p:txBody>
          <a:bodyPr>
            <a:normAutofit/>
          </a:bodyPr>
          <a:lstStyle/>
          <a:p>
            <a:pPr algn="r" rtl="1"/>
            <a:r>
              <a:rPr lang="en-US" sz="2000" dirty="0"/>
              <a:t>QUIC</a:t>
            </a:r>
            <a:r>
              <a:rPr lang="he-IL" sz="2000" dirty="0"/>
              <a:t> הוא פרוטוקול תקשורת אינטרנטי שמשתמש בפרוטוקול </a:t>
            </a:r>
            <a:r>
              <a:rPr lang="en-US" sz="2000" dirty="0"/>
              <a:t>UDP</a:t>
            </a:r>
            <a:r>
              <a:rPr lang="he-IL" sz="2000" dirty="0"/>
              <a:t>.</a:t>
            </a:r>
            <a:br>
              <a:rPr lang="en-US" sz="2000" dirty="0"/>
            </a:br>
            <a:r>
              <a:rPr lang="he-IL" sz="2000" dirty="0"/>
              <a:t>הפרוטוקול נועד לשפר את תעבורת הרשת בביצועים טובים יותר מ-</a:t>
            </a:r>
            <a:r>
              <a:rPr lang="en-US" sz="2000" dirty="0"/>
              <a:t>TCP</a:t>
            </a:r>
            <a:r>
              <a:rPr lang="he-IL" sz="2000" dirty="0"/>
              <a:t> שיותר נפוץ כיום.</a:t>
            </a:r>
          </a:p>
          <a:p>
            <a:pPr algn="r" rtl="1"/>
            <a:endParaRPr lang="en-US" sz="2000" dirty="0"/>
          </a:p>
        </p:txBody>
      </p:sp>
      <p:pic>
        <p:nvPicPr>
          <p:cNvPr id="6" name="Picture 5" descr="Diagram&#10;&#10;Description automatically generated">
            <a:extLst>
              <a:ext uri="{FF2B5EF4-FFF2-40B4-BE49-F238E27FC236}">
                <a16:creationId xmlns:a16="http://schemas.microsoft.com/office/drawing/2014/main" id="{7AC7295E-E1BB-480C-8D38-46644C4C4249}"/>
              </a:ext>
            </a:extLst>
          </p:cNvPr>
          <p:cNvPicPr>
            <a:picLocks noChangeAspect="1"/>
          </p:cNvPicPr>
          <p:nvPr/>
        </p:nvPicPr>
        <p:blipFill>
          <a:blip r:embed="rId3"/>
          <a:stretch>
            <a:fillRect/>
          </a:stretch>
        </p:blipFill>
        <p:spPr>
          <a:xfrm>
            <a:off x="2979302" y="2509493"/>
            <a:ext cx="6230219" cy="3915321"/>
          </a:xfrm>
          <a:prstGeom prst="rect">
            <a:avLst/>
          </a:prstGeom>
        </p:spPr>
      </p:pic>
    </p:spTree>
    <p:extLst>
      <p:ext uri="{BB962C8B-B14F-4D97-AF65-F5344CB8AC3E}">
        <p14:creationId xmlns:p14="http://schemas.microsoft.com/office/powerpoint/2010/main" val="11780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מבט קדימה</a:t>
            </a:r>
            <a:endParaRPr lang="en-US" dirty="0"/>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167215"/>
            <a:ext cx="9257373" cy="5016963"/>
          </a:xfrm>
        </p:spPr>
        <p:txBody>
          <a:bodyPr>
            <a:normAutofit/>
          </a:bodyPr>
          <a:lstStyle/>
          <a:p>
            <a:pPr algn="r" rtl="1"/>
            <a:r>
              <a:rPr lang="he-IL" dirty="0"/>
              <a:t>הצעה לפרויקט – שיפור הסקריפט בהחלפת השימוש ב-</a:t>
            </a:r>
            <a:r>
              <a:rPr lang="en-US" dirty="0" err="1"/>
              <a:t>HyperLogLog</a:t>
            </a:r>
            <a:r>
              <a:rPr lang="he-IL" dirty="0"/>
              <a:t> באלגוריתם יעיל יותר.</a:t>
            </a:r>
          </a:p>
          <a:p>
            <a:pPr algn="r" rtl="1"/>
            <a:r>
              <a:rPr lang="he-IL" dirty="0"/>
              <a:t>הצעה לפרויקט – הקמת צד שרת ולקוח על שני מחשבים שונים ולהצליח למנות את חיבורי </a:t>
            </a:r>
            <a:r>
              <a:rPr lang="en-US" dirty="0" err="1"/>
              <a:t>Quic</a:t>
            </a:r>
            <a:r>
              <a:rPr lang="he-IL" dirty="0"/>
              <a:t> ביניהם (או של חוות מחשבים).</a:t>
            </a:r>
            <a:endParaRPr lang="en-US" dirty="0"/>
          </a:p>
        </p:txBody>
      </p:sp>
    </p:spTree>
    <p:extLst>
      <p:ext uri="{BB962C8B-B14F-4D97-AF65-F5344CB8AC3E}">
        <p14:creationId xmlns:p14="http://schemas.microsoft.com/office/powerpoint/2010/main" val="228016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3" title="Binary Code Globe">
            <a:hlinkClick r:id="" action="ppaction://media"/>
            <a:extLst>
              <a:ext uri="{FF2B5EF4-FFF2-40B4-BE49-F238E27FC236}">
                <a16:creationId xmlns:a16="http://schemas.microsoft.com/office/drawing/2014/main" id="{DE35EC1B-8ABB-4B6A-BEDF-B84EA1AF26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F60E44-7DBD-4C39-B60B-4323057AFAF7}"/>
              </a:ext>
            </a:extLst>
          </p:cNvPr>
          <p:cNvSpPr>
            <a:spLocks noGrp="1"/>
          </p:cNvSpPr>
          <p:nvPr>
            <p:ph type="title"/>
          </p:nvPr>
        </p:nvSpPr>
        <p:spPr>
          <a:xfrm>
            <a:off x="1683170" y="2602410"/>
            <a:ext cx="8825660" cy="1653180"/>
          </a:xfrm>
        </p:spPr>
        <p:txBody>
          <a:bodyPr/>
          <a:lstStyle/>
          <a:p>
            <a:pPr algn="ctr" rtl="1"/>
            <a:r>
              <a:rPr lang="he-IL" sz="9600" dirty="0">
                <a:ln>
                  <a:solidFill>
                    <a:schemeClr val="bg1"/>
                  </a:solidFill>
                </a:ln>
              </a:rPr>
              <a:t>תודה רבה</a:t>
            </a:r>
            <a:endParaRPr lang="en-US" sz="9600" dirty="0">
              <a:ln>
                <a:solidFill>
                  <a:schemeClr val="bg1"/>
                </a:solidFill>
              </a:ln>
            </a:endParaRPr>
          </a:p>
        </p:txBody>
      </p:sp>
    </p:spTree>
    <p:extLst>
      <p:ext uri="{BB962C8B-B14F-4D97-AF65-F5344CB8AC3E}">
        <p14:creationId xmlns:p14="http://schemas.microsoft.com/office/powerpoint/2010/main" val="164570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רקע – </a:t>
            </a:r>
            <a:r>
              <a:rPr lang="en-US" dirty="0" err="1"/>
              <a:t>Quic</a:t>
            </a:r>
            <a:endParaRPr lang="en-US" dirty="0"/>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1064525" y="1527138"/>
            <a:ext cx="8985328" cy="4195481"/>
          </a:xfrm>
        </p:spPr>
        <p:txBody>
          <a:bodyPr>
            <a:normAutofit/>
          </a:bodyPr>
          <a:lstStyle/>
          <a:p>
            <a:pPr algn="r" rtl="1"/>
            <a:r>
              <a:rPr lang="en-US" dirty="0"/>
              <a:t>QUIC</a:t>
            </a:r>
            <a:r>
              <a:rPr lang="he-IL" dirty="0"/>
              <a:t> פותח ב-</a:t>
            </a:r>
            <a:r>
              <a:rPr lang="en-US" dirty="0"/>
              <a:t>GOOGLE</a:t>
            </a:r>
            <a:r>
              <a:rPr lang="he-IL" dirty="0"/>
              <a:t> בשנת 2012 ועבר לבעלות של נחלת הכלל ב-2013.</a:t>
            </a:r>
          </a:p>
          <a:p>
            <a:pPr algn="r" rtl="1"/>
            <a:r>
              <a:rPr lang="he-IL" dirty="0"/>
              <a:t>במאי 2021 הוציאה ה-</a:t>
            </a:r>
            <a:r>
              <a:rPr lang="en-US" dirty="0"/>
              <a:t>IETF</a:t>
            </a:r>
            <a:r>
              <a:rPr lang="he-IL" dirty="0"/>
              <a:t> מסמך (</a:t>
            </a:r>
            <a:r>
              <a:rPr lang="en-US" dirty="0"/>
              <a:t>RFC-9000</a:t>
            </a:r>
            <a:r>
              <a:rPr lang="he-IL" dirty="0"/>
              <a:t>) המתאר את הליבה של </a:t>
            </a:r>
            <a:r>
              <a:rPr lang="en-US" dirty="0"/>
              <a:t>QUIC</a:t>
            </a:r>
            <a:r>
              <a:rPr lang="he-IL" dirty="0"/>
              <a:t>, הגרסה </a:t>
            </a:r>
            <a:r>
              <a:rPr lang="en-US" dirty="0"/>
              <a:t>Draft-34</a:t>
            </a:r>
            <a:r>
              <a:rPr lang="he-IL" dirty="0"/>
              <a:t> (</a:t>
            </a:r>
            <a:r>
              <a:rPr lang="en-US" dirty="0"/>
              <a:t>Version 1</a:t>
            </a:r>
            <a:r>
              <a:rPr lang="he-IL" dirty="0"/>
              <a:t>) של </a:t>
            </a:r>
            <a:r>
              <a:rPr lang="en-US" dirty="0"/>
              <a:t>QUIC</a:t>
            </a:r>
            <a:r>
              <a:rPr lang="he-IL" dirty="0"/>
              <a:t> היוותה תקן.</a:t>
            </a:r>
          </a:p>
          <a:p>
            <a:pPr algn="r" rtl="1"/>
            <a:r>
              <a:rPr lang="en-US" dirty="0"/>
              <a:t>QUIC</a:t>
            </a:r>
            <a:r>
              <a:rPr lang="he-IL" dirty="0"/>
              <a:t> עובד מעל </a:t>
            </a:r>
            <a:r>
              <a:rPr lang="en-US" dirty="0"/>
              <a:t>UDP</a:t>
            </a:r>
            <a:r>
              <a:rPr lang="he-IL" dirty="0"/>
              <a:t> ולכן מנצל את מהירותו, היותר מהירה מ-</a:t>
            </a:r>
            <a:r>
              <a:rPr lang="en-US" dirty="0"/>
              <a:t>TCP</a:t>
            </a:r>
            <a:r>
              <a:rPr lang="he-IL" dirty="0"/>
              <a:t>, ובנוסף מצפין את התקשורת באמצעות </a:t>
            </a:r>
            <a:r>
              <a:rPr lang="en-US" dirty="0"/>
              <a:t>TLS1.3</a:t>
            </a:r>
            <a:r>
              <a:rPr lang="he-IL" dirty="0"/>
              <a:t>.</a:t>
            </a:r>
          </a:p>
          <a:p>
            <a:pPr algn="r" rtl="1"/>
            <a:r>
              <a:rPr lang="he-IL" dirty="0"/>
              <a:t>ישנם מספר אתרים המשתמשים כבר ב-</a:t>
            </a:r>
            <a:r>
              <a:rPr lang="en-US" dirty="0"/>
              <a:t>QUIC</a:t>
            </a:r>
            <a:r>
              <a:rPr lang="he-IL" dirty="0"/>
              <a:t> כמו גוגל, </a:t>
            </a:r>
            <a:r>
              <a:rPr lang="he-IL" dirty="0" err="1"/>
              <a:t>יוטיוב</a:t>
            </a:r>
            <a:r>
              <a:rPr lang="he-IL" dirty="0"/>
              <a:t> </a:t>
            </a:r>
            <a:r>
              <a:rPr lang="he-IL" dirty="0" err="1"/>
              <a:t>ופייסבוק</a:t>
            </a:r>
            <a:r>
              <a:rPr lang="he-IL" dirty="0"/>
              <a:t>.</a:t>
            </a:r>
          </a:p>
          <a:p>
            <a:pPr algn="r" rtl="1"/>
            <a:r>
              <a:rPr lang="he-IL" dirty="0"/>
              <a:t>ל-</a:t>
            </a:r>
            <a:r>
              <a:rPr lang="en-US" dirty="0"/>
              <a:t>QUIC</a:t>
            </a:r>
            <a:r>
              <a:rPr lang="he-IL" dirty="0"/>
              <a:t> יש מספר </a:t>
            </a:r>
            <a:r>
              <a:rPr lang="he-IL" dirty="0" err="1"/>
              <a:t>אימפלמנטציות</a:t>
            </a:r>
            <a:r>
              <a:rPr lang="he-IL" dirty="0"/>
              <a:t> שונות כמו </a:t>
            </a:r>
            <a:r>
              <a:rPr lang="en-US" dirty="0"/>
              <a:t>chromium, </a:t>
            </a:r>
            <a:r>
              <a:rPr lang="en-US" dirty="0" err="1"/>
              <a:t>mvfst</a:t>
            </a:r>
            <a:r>
              <a:rPr lang="he-IL" dirty="0"/>
              <a:t> ו-</a:t>
            </a:r>
            <a:r>
              <a:rPr lang="en-US" dirty="0" err="1"/>
              <a:t>msquic</a:t>
            </a:r>
            <a:r>
              <a:rPr lang="he-IL" dirty="0"/>
              <a:t>.</a:t>
            </a:r>
          </a:p>
          <a:p>
            <a:pPr algn="r" rtl="1"/>
            <a:endParaRPr lang="he-IL" dirty="0"/>
          </a:p>
          <a:p>
            <a:pPr algn="r" rtl="1"/>
            <a:endParaRPr lang="en-US" dirty="0"/>
          </a:p>
        </p:txBody>
      </p:sp>
    </p:spTree>
    <p:extLst>
      <p:ext uri="{BB962C8B-B14F-4D97-AF65-F5344CB8AC3E}">
        <p14:creationId xmlns:p14="http://schemas.microsoft.com/office/powerpoint/2010/main" val="345467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רקע – </a:t>
            </a:r>
            <a:r>
              <a:rPr lang="en-US" dirty="0"/>
              <a:t>Chromium</a:t>
            </a:r>
            <a:r>
              <a:rPr lang="he-IL" dirty="0"/>
              <a:t> </a:t>
            </a:r>
            <a:endParaRPr lang="en-US" dirty="0"/>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527138"/>
            <a:ext cx="9257373" cy="4195481"/>
          </a:xfrm>
        </p:spPr>
        <p:txBody>
          <a:bodyPr>
            <a:normAutofit/>
          </a:bodyPr>
          <a:lstStyle/>
          <a:p>
            <a:pPr algn="r" rtl="1"/>
            <a:r>
              <a:rPr lang="he-IL" sz="2200" dirty="0"/>
              <a:t>זוהי האימפלמנטציה של חברת גוגל ל-</a:t>
            </a:r>
            <a:r>
              <a:rPr lang="en-US" sz="2200" dirty="0"/>
              <a:t>QUIC</a:t>
            </a:r>
            <a:r>
              <a:rPr lang="he-IL" sz="2200" dirty="0"/>
              <a:t>.</a:t>
            </a:r>
          </a:p>
          <a:p>
            <a:pPr algn="r" rtl="1"/>
            <a:r>
              <a:rPr lang="he-IL" sz="2200" dirty="0"/>
              <a:t>הפרויקט של גוגל הוא </a:t>
            </a:r>
            <a:r>
              <a:rPr lang="en-US" sz="2200" dirty="0"/>
              <a:t>Open-Source</a:t>
            </a:r>
            <a:r>
              <a:rPr lang="he-IL" sz="2200" dirty="0"/>
              <a:t> וניתן לראות אותו </a:t>
            </a:r>
            <a:r>
              <a:rPr lang="he-IL" sz="2200" dirty="0">
                <a:hlinkClick r:id="rId3"/>
              </a:rPr>
              <a:t>כאן</a:t>
            </a:r>
            <a:r>
              <a:rPr lang="he-IL" sz="2200" dirty="0"/>
              <a:t>.</a:t>
            </a:r>
          </a:p>
          <a:p>
            <a:pPr algn="r" rtl="1"/>
            <a:r>
              <a:rPr lang="he-IL" sz="2200" dirty="0"/>
              <a:t>מימוש זה תומך במגוון גרסאות של </a:t>
            </a:r>
            <a:r>
              <a:rPr lang="en-US" sz="2200" dirty="0"/>
              <a:t>QUIC</a:t>
            </a:r>
            <a:r>
              <a:rPr lang="he-IL" sz="2200" dirty="0"/>
              <a:t> כשהגרסה הכי עדכנית שהוא תומך היא </a:t>
            </a:r>
            <a:br>
              <a:rPr lang="en-US" sz="2200" dirty="0"/>
            </a:br>
            <a:r>
              <a:rPr lang="en-US" sz="2200" dirty="0"/>
              <a:t>Draft-29</a:t>
            </a:r>
            <a:r>
              <a:rPr lang="he-IL" sz="2200" dirty="0"/>
              <a:t>.</a:t>
            </a:r>
          </a:p>
          <a:p>
            <a:pPr algn="r" rtl="1"/>
            <a:endParaRPr lang="he-IL" sz="2200" dirty="0"/>
          </a:p>
          <a:p>
            <a:pPr algn="r" rtl="1"/>
            <a:endParaRPr lang="en-US" sz="2200" dirty="0"/>
          </a:p>
        </p:txBody>
      </p:sp>
    </p:spTree>
    <p:extLst>
      <p:ext uri="{BB962C8B-B14F-4D97-AF65-F5344CB8AC3E}">
        <p14:creationId xmlns:p14="http://schemas.microsoft.com/office/powerpoint/2010/main" val="197199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רקע – </a:t>
            </a:r>
            <a:r>
              <a:rPr lang="en-US" dirty="0"/>
              <a:t>PYSHARK</a:t>
            </a:r>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527138"/>
            <a:ext cx="9257373" cy="5016963"/>
          </a:xfrm>
        </p:spPr>
        <p:txBody>
          <a:bodyPr>
            <a:normAutofit/>
          </a:bodyPr>
          <a:lstStyle/>
          <a:p>
            <a:pPr algn="r" rtl="1"/>
            <a:r>
              <a:rPr lang="he-IL" dirty="0"/>
              <a:t>מעטפת </a:t>
            </a:r>
            <a:r>
              <a:rPr lang="he-IL" dirty="0" err="1"/>
              <a:t>פייתון</a:t>
            </a:r>
            <a:r>
              <a:rPr lang="he-IL" dirty="0"/>
              <a:t> עבור </a:t>
            </a:r>
            <a:r>
              <a:rPr lang="en-US" dirty="0" err="1"/>
              <a:t>tshark</a:t>
            </a:r>
            <a:r>
              <a:rPr lang="he-IL" dirty="0"/>
              <a:t>.</a:t>
            </a:r>
          </a:p>
          <a:p>
            <a:pPr algn="r" rtl="1"/>
            <a:r>
              <a:rPr lang="he-IL" dirty="0"/>
              <a:t>מאפשר חקר של חבילות אינטרנט באמצעות שימוש ב-</a:t>
            </a:r>
            <a:r>
              <a:rPr lang="en-US" dirty="0"/>
              <a:t>Wireshark dissectors</a:t>
            </a:r>
            <a:r>
              <a:rPr lang="he-IL" dirty="0"/>
              <a:t>.</a:t>
            </a:r>
          </a:p>
          <a:p>
            <a:pPr algn="r" rtl="1"/>
            <a:r>
              <a:rPr lang="he-IL" dirty="0"/>
              <a:t>באמצעות שימוש ב-</a:t>
            </a:r>
            <a:r>
              <a:rPr lang="en-US" dirty="0" err="1"/>
              <a:t>pyshark</a:t>
            </a:r>
            <a:r>
              <a:rPr lang="he-IL" dirty="0"/>
              <a:t> ניתן לחקור חבילות </a:t>
            </a:r>
            <a:r>
              <a:rPr lang="en-US" dirty="0" err="1"/>
              <a:t>Quic</a:t>
            </a:r>
            <a:r>
              <a:rPr lang="he-IL" dirty="0"/>
              <a:t> בלבד ובמקרה של פרויקט זה למנות את מספר החבילות השונות.</a:t>
            </a:r>
          </a:p>
        </p:txBody>
      </p:sp>
    </p:spTree>
    <p:extLst>
      <p:ext uri="{BB962C8B-B14F-4D97-AF65-F5344CB8AC3E}">
        <p14:creationId xmlns:p14="http://schemas.microsoft.com/office/powerpoint/2010/main" val="16710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רקע – </a:t>
            </a:r>
            <a:r>
              <a:rPr lang="en-US" dirty="0" err="1"/>
              <a:t>hyperloglog</a:t>
            </a:r>
            <a:endParaRPr lang="en-US" dirty="0"/>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527138"/>
            <a:ext cx="9257373" cy="5016963"/>
          </a:xfrm>
        </p:spPr>
        <p:txBody>
          <a:bodyPr>
            <a:normAutofit/>
          </a:bodyPr>
          <a:lstStyle/>
          <a:p>
            <a:pPr algn="r" rtl="1"/>
            <a:r>
              <a:rPr lang="he-IL" dirty="0"/>
              <a:t>אלגוריתם למניית איברים ייחודיים בשטף של מידע.</a:t>
            </a:r>
          </a:p>
          <a:p>
            <a:pPr algn="r" rtl="1"/>
            <a:r>
              <a:rPr lang="he-IL" dirty="0"/>
              <a:t>כאשר מגדירים את </a:t>
            </a:r>
            <a:r>
              <a:rPr lang="en-US" dirty="0" err="1"/>
              <a:t>HyperLogLog</a:t>
            </a:r>
            <a:r>
              <a:rPr lang="he-IL" dirty="0"/>
              <a:t> </a:t>
            </a:r>
            <a:r>
              <a:rPr lang="he-IL" dirty="0" err="1"/>
              <a:t>בפייתון</a:t>
            </a:r>
            <a:r>
              <a:rPr lang="he-IL" dirty="0"/>
              <a:t> ניתן להחליט על אחוז שגיאה שבו הוא יעבוד.</a:t>
            </a:r>
          </a:p>
          <a:p>
            <a:pPr algn="r" rtl="1"/>
            <a:r>
              <a:rPr lang="he-IL" dirty="0"/>
              <a:t>תוך שימוש ב-</a:t>
            </a:r>
            <a:r>
              <a:rPr lang="en-US" dirty="0"/>
              <a:t>Hash</a:t>
            </a:r>
            <a:r>
              <a:rPr lang="he-IL" dirty="0"/>
              <a:t>, כל </a:t>
            </a:r>
            <a:r>
              <a:rPr lang="he-IL" dirty="0" err="1"/>
              <a:t>סטרינג</a:t>
            </a:r>
            <a:r>
              <a:rPr lang="he-IL" dirty="0"/>
              <a:t> מקבל בצורה חכמה מספר בין 0 ל-1 ובצורה יוריסטית יודע להניח את מספר </a:t>
            </a:r>
            <a:r>
              <a:rPr lang="he-IL" dirty="0" err="1"/>
              <a:t>הסטרינגים</a:t>
            </a:r>
            <a:r>
              <a:rPr lang="he-IL" dirty="0"/>
              <a:t> הייחודיים שהוא קיבל.</a:t>
            </a:r>
          </a:p>
          <a:p>
            <a:pPr algn="r" rtl="1"/>
            <a:r>
              <a:rPr lang="he-IL" dirty="0"/>
              <a:t>ישנן מספר גישות לשימוש באלגוריתם כשאנחנו השתמשנו בגישה הנאיבית שתוסבר בהמשך.</a:t>
            </a:r>
          </a:p>
        </p:txBody>
      </p:sp>
    </p:spTree>
    <p:extLst>
      <p:ext uri="{BB962C8B-B14F-4D97-AF65-F5344CB8AC3E}">
        <p14:creationId xmlns:p14="http://schemas.microsoft.com/office/powerpoint/2010/main" val="93059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5CE-53AE-487F-A0E8-AB54A0570261}"/>
              </a:ext>
            </a:extLst>
          </p:cNvPr>
          <p:cNvSpPr>
            <a:spLocks noGrp="1"/>
          </p:cNvSpPr>
          <p:nvPr>
            <p:ph type="title"/>
          </p:nvPr>
        </p:nvSpPr>
        <p:spPr>
          <a:xfrm>
            <a:off x="1141413" y="134023"/>
            <a:ext cx="9905998" cy="1478570"/>
          </a:xfrm>
        </p:spPr>
        <p:txBody>
          <a:bodyPr/>
          <a:lstStyle/>
          <a:p>
            <a:pPr algn="r" rtl="1"/>
            <a:r>
              <a:rPr lang="he-IL" dirty="0"/>
              <a:t>מטרות</a:t>
            </a:r>
            <a:endParaRPr lang="en-US" dirty="0"/>
          </a:p>
        </p:txBody>
      </p:sp>
      <p:sp>
        <p:nvSpPr>
          <p:cNvPr id="3" name="Content Placeholder 2">
            <a:extLst>
              <a:ext uri="{FF2B5EF4-FFF2-40B4-BE49-F238E27FC236}">
                <a16:creationId xmlns:a16="http://schemas.microsoft.com/office/drawing/2014/main" id="{23DBEF49-8D7C-4703-8BC8-5598E76E6851}"/>
              </a:ext>
            </a:extLst>
          </p:cNvPr>
          <p:cNvSpPr>
            <a:spLocks noGrp="1"/>
          </p:cNvSpPr>
          <p:nvPr>
            <p:ph idx="1"/>
          </p:nvPr>
        </p:nvSpPr>
        <p:spPr>
          <a:xfrm>
            <a:off x="792480" y="1527138"/>
            <a:ext cx="9257373" cy="5016963"/>
          </a:xfrm>
        </p:spPr>
        <p:txBody>
          <a:bodyPr>
            <a:normAutofit/>
          </a:bodyPr>
          <a:lstStyle/>
          <a:p>
            <a:pPr algn="r" rtl="1"/>
            <a:r>
              <a:rPr lang="he-IL" sz="2000" dirty="0"/>
              <a:t>מטרת העל – הקמת צד </a:t>
            </a:r>
            <a:r>
              <a:rPr lang="en-US" sz="2000" dirty="0"/>
              <a:t>Server</a:t>
            </a:r>
            <a:r>
              <a:rPr lang="he-IL" sz="2000" dirty="0"/>
              <a:t> וצד </a:t>
            </a:r>
            <a:r>
              <a:rPr lang="en-US" sz="2000" dirty="0"/>
              <a:t>Client</a:t>
            </a:r>
            <a:r>
              <a:rPr lang="he-IL" sz="2000" dirty="0"/>
              <a:t> ומניית קשרי ה-</a:t>
            </a:r>
            <a:r>
              <a:rPr lang="en-US" sz="2000" dirty="0" err="1"/>
              <a:t>Quic</a:t>
            </a:r>
            <a:r>
              <a:rPr lang="he-IL" sz="2000" dirty="0"/>
              <a:t> ביניהם.</a:t>
            </a:r>
          </a:p>
          <a:p>
            <a:pPr algn="r" rtl="1"/>
            <a:r>
              <a:rPr lang="he-IL" sz="2000" dirty="0"/>
              <a:t>מטרת הפרויקט – לחקור את פרוטוקול התקשורת </a:t>
            </a:r>
            <a:r>
              <a:rPr lang="en-US" sz="2000" dirty="0" err="1"/>
              <a:t>Quic</a:t>
            </a:r>
            <a:r>
              <a:rPr lang="he-IL" sz="2000" dirty="0"/>
              <a:t>, כתיבת סקריפט המצליח למנות את מספר חיבורי </a:t>
            </a:r>
            <a:r>
              <a:rPr lang="en-US" sz="2000" dirty="0" err="1"/>
              <a:t>Quic</a:t>
            </a:r>
            <a:r>
              <a:rPr lang="he-IL" sz="2000" dirty="0"/>
              <a:t> ברשת, חקירת קוד ה-</a:t>
            </a:r>
            <a:r>
              <a:rPr lang="en-US" sz="2000" dirty="0"/>
              <a:t>Wireshark</a:t>
            </a:r>
            <a:r>
              <a:rPr lang="he-IL" sz="2000" dirty="0"/>
              <a:t> בכדי להבין איך הוא מסווג </a:t>
            </a:r>
            <a:r>
              <a:rPr lang="en-US" sz="2000" dirty="0"/>
              <a:t>Packet</a:t>
            </a:r>
            <a:r>
              <a:rPr lang="he-IL" sz="2000" dirty="0"/>
              <a:t> כ-</a:t>
            </a:r>
            <a:r>
              <a:rPr lang="en-US" sz="2000" dirty="0" err="1"/>
              <a:t>Quic</a:t>
            </a:r>
            <a:r>
              <a:rPr lang="he-IL" sz="2000" dirty="0"/>
              <a:t>. </a:t>
            </a:r>
            <a:endParaRPr lang="en-US" sz="2000" dirty="0"/>
          </a:p>
          <a:p>
            <a:pPr algn="r" rtl="1"/>
            <a:r>
              <a:rPr lang="en-US" sz="2000" dirty="0"/>
              <a:t>Nice to Have</a:t>
            </a:r>
            <a:r>
              <a:rPr lang="he-IL" sz="2000" dirty="0"/>
              <a:t> – שיפור השימוש באלגוריתם של </a:t>
            </a:r>
            <a:r>
              <a:rPr lang="en-US" sz="2000" dirty="0" err="1"/>
              <a:t>HyperLogLog</a:t>
            </a:r>
            <a:r>
              <a:rPr lang="he-IL" sz="2000" dirty="0"/>
              <a:t> כך שיהיה יותר יעיל.</a:t>
            </a:r>
          </a:p>
        </p:txBody>
      </p:sp>
    </p:spTree>
    <p:extLst>
      <p:ext uri="{BB962C8B-B14F-4D97-AF65-F5344CB8AC3E}">
        <p14:creationId xmlns:p14="http://schemas.microsoft.com/office/powerpoint/2010/main" val="12856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36A0-F2A9-42C8-AC0B-A7251F86F9B3}"/>
              </a:ext>
            </a:extLst>
          </p:cNvPr>
          <p:cNvSpPr>
            <a:spLocks noGrp="1"/>
          </p:cNvSpPr>
          <p:nvPr>
            <p:ph type="title"/>
          </p:nvPr>
        </p:nvSpPr>
        <p:spPr/>
        <p:txBody>
          <a:bodyPr/>
          <a:lstStyle/>
          <a:p>
            <a:pPr algn="r" rtl="1"/>
            <a:r>
              <a:rPr lang="he-IL" dirty="0"/>
              <a:t>מטרות – מה הצלחנו לעשות בפועל	</a:t>
            </a:r>
            <a:endParaRPr lang="en-US" dirty="0"/>
          </a:p>
        </p:txBody>
      </p:sp>
      <p:sp>
        <p:nvSpPr>
          <p:cNvPr id="3" name="Content Placeholder 2">
            <a:extLst>
              <a:ext uri="{FF2B5EF4-FFF2-40B4-BE49-F238E27FC236}">
                <a16:creationId xmlns:a16="http://schemas.microsoft.com/office/drawing/2014/main" id="{C4F90486-DCF9-4986-8C7E-2348E214E51B}"/>
              </a:ext>
            </a:extLst>
          </p:cNvPr>
          <p:cNvSpPr>
            <a:spLocks noGrp="1"/>
          </p:cNvSpPr>
          <p:nvPr>
            <p:ph idx="1"/>
          </p:nvPr>
        </p:nvSpPr>
        <p:spPr/>
        <p:txBody>
          <a:bodyPr/>
          <a:lstStyle/>
          <a:p>
            <a:pPr algn="r" rtl="1"/>
            <a:r>
              <a:rPr lang="he-IL" dirty="0"/>
              <a:t>הקמת צד שרת ולקוח על אותו מחשב.</a:t>
            </a:r>
          </a:p>
          <a:p>
            <a:pPr algn="r" rtl="1"/>
            <a:r>
              <a:rPr lang="he-IL" dirty="0"/>
              <a:t>כתיבת סקריפט למניית מספר קשרי </a:t>
            </a:r>
            <a:r>
              <a:rPr lang="en-US" dirty="0"/>
              <a:t>QUIC</a:t>
            </a:r>
            <a:r>
              <a:rPr lang="he-IL" dirty="0"/>
              <a:t>.</a:t>
            </a:r>
          </a:p>
          <a:p>
            <a:pPr algn="r" rtl="1"/>
            <a:r>
              <a:rPr lang="he-IL" dirty="0"/>
              <a:t>הבנה של סיווג </a:t>
            </a:r>
            <a:r>
              <a:rPr lang="en-US" dirty="0"/>
              <a:t>Packet</a:t>
            </a:r>
            <a:r>
              <a:rPr lang="he-IL" dirty="0"/>
              <a:t> כ-</a:t>
            </a:r>
            <a:r>
              <a:rPr lang="en-US" dirty="0"/>
              <a:t>QUIC</a:t>
            </a:r>
            <a:r>
              <a:rPr lang="he-IL" dirty="0"/>
              <a:t> ב-</a:t>
            </a:r>
            <a:r>
              <a:rPr lang="en-US" dirty="0"/>
              <a:t>Wireshark</a:t>
            </a:r>
            <a:r>
              <a:rPr lang="he-IL" dirty="0"/>
              <a:t>.</a:t>
            </a:r>
            <a:endParaRPr lang="en-US" dirty="0"/>
          </a:p>
        </p:txBody>
      </p:sp>
    </p:spTree>
    <p:extLst>
      <p:ext uri="{BB962C8B-B14F-4D97-AF65-F5344CB8AC3E}">
        <p14:creationId xmlns:p14="http://schemas.microsoft.com/office/powerpoint/2010/main" val="2343063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1369</TotalTime>
  <Words>1421</Words>
  <Application>Microsoft Office PowerPoint</Application>
  <PresentationFormat>Widescreen</PresentationFormat>
  <Paragraphs>171</Paragraphs>
  <Slides>31</Slides>
  <Notes>14</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Liberation Serif</vt:lpstr>
      <vt:lpstr>Tw Cen MT</vt:lpstr>
      <vt:lpstr>Tw Cen MT (Body)</vt:lpstr>
      <vt:lpstr>Circuit</vt:lpstr>
      <vt:lpstr>1_Circuit</vt:lpstr>
      <vt:lpstr>הצגת פרוייקט</vt:lpstr>
      <vt:lpstr>אג'נדה</vt:lpstr>
      <vt:lpstr>רקע</vt:lpstr>
      <vt:lpstr>רקע – Quic</vt:lpstr>
      <vt:lpstr>רקע – Chromium </vt:lpstr>
      <vt:lpstr>רקע – PYSHARK</vt:lpstr>
      <vt:lpstr>רקע – hyperloglog</vt:lpstr>
      <vt:lpstr>מטרות</vt:lpstr>
      <vt:lpstr>מטרות – מה הצלחנו לעשות בפועל </vt:lpstr>
      <vt:lpstr>הסבר – python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ציוני דרך  - מתוך Top Level Design</vt:lpstr>
      <vt:lpstr>אסטרטגיית עבודה</vt:lpstr>
      <vt:lpstr>מתודולוגית עבודה</vt:lpstr>
      <vt:lpstr>הצגה</vt:lpstr>
      <vt:lpstr>תוצרים</vt:lpstr>
      <vt:lpstr>מה למדנו</vt:lpstr>
      <vt:lpstr>מבט קדימה</vt:lpstr>
      <vt:lpstr>תודה רבה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הצגת פרוייקט</dc:title>
  <dc:creator>Shlomo Ovadia</dc:creator>
  <cp:lastModifiedBy>Din Meiri</cp:lastModifiedBy>
  <cp:revision>75</cp:revision>
  <dcterms:created xsi:type="dcterms:W3CDTF">2019-06-19T20:48:04Z</dcterms:created>
  <dcterms:modified xsi:type="dcterms:W3CDTF">2021-11-15T15:17:08Z</dcterms:modified>
</cp:coreProperties>
</file>